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1" d="100"/>
          <a:sy n="121" d="100"/>
        </p:scale>
        <p:origin x="-528"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a:endParaRPr/>
          </a:p>
        </p:txBody>
      </p:sp>
    </p:spTree>
    <p:extLst>
      <p:ext uri="{BB962C8B-B14F-4D97-AF65-F5344CB8AC3E}">
        <p14:creationId xmlns:p14="http://schemas.microsoft.com/office/powerpoint/2010/main" val="2832914031"/>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rot="5400000">
            <a:off x="7500300" y="505"/>
            <a:ext cx="1643700" cy="1643700"/>
          </a:xfrm>
          <a:prstGeom prst="diagStripe">
            <a:avLst>
              <a:gd name="adj" fmla="val 0"/>
            </a:avLst>
          </a:prstGeom>
          <a:solidFill>
            <a:schemeClr val="lt1">
              <a:alpha val="3030"/>
            </a:schemeClr>
          </a:solidFill>
          <a:ln>
            <a:noFill/>
          </a:ln>
        </p:spPr>
        <p:txBody>
          <a:bodyPr wrap="square" lIns="91425" tIns="91425" rIns="91425" bIns="91425" anchor="ctr" anchorCtr="0">
            <a:noAutofit/>
          </a:bodyPr>
          <a:lstStyle/>
          <a:p>
            <a:pPr marL="0" lvl="0" indent="0">
              <a:spcBef>
                <a:spcPts val="0"/>
              </a:spcBef>
              <a:buNone/>
            </a:pPr>
            <a:endParaRPr/>
          </a:p>
        </p:txBody>
      </p:sp>
      <p:grpSp>
        <p:nvGrpSpPr>
          <p:cNvPr id="11" name="Shape 11"/>
          <p:cNvGrpSpPr/>
          <p:nvPr/>
        </p:nvGrpSpPr>
        <p:grpSpPr>
          <a:xfrm>
            <a:off x="0" y="490"/>
            <a:ext cx="5153705" cy="5134399"/>
            <a:chOff x="0" y="75"/>
            <a:chExt cx="5153705" cy="5152950"/>
          </a:xfrm>
        </p:grpSpPr>
        <p:sp>
          <p:nvSpPr>
            <p:cNvPr id="12" name="Shape 12"/>
            <p:cNvSpPr/>
            <p:nvPr/>
          </p:nvSpPr>
          <p:spPr>
            <a:xfrm rot="-5400000">
              <a:off x="455" y="-225"/>
              <a:ext cx="5152800" cy="5153700"/>
            </a:xfrm>
            <a:prstGeom prst="diagStripe">
              <a:avLst>
                <a:gd name="adj" fmla="val 50000"/>
              </a:avLst>
            </a:prstGeom>
            <a:solidFill>
              <a:schemeClr val="lt1">
                <a:alpha val="3030"/>
              </a:schemeClr>
            </a:solidFill>
            <a:ln>
              <a:noFill/>
            </a:ln>
          </p:spPr>
          <p:txBody>
            <a:bodyPr wrap="square" lIns="91425" tIns="91425" rIns="91425" bIns="91425" anchor="ctr" anchorCtr="0">
              <a:noAutofit/>
            </a:bodyPr>
            <a:lstStyle/>
            <a:p>
              <a:pPr marL="0" lvl="0" indent="0">
                <a:spcBef>
                  <a:spcPts val="0"/>
                </a:spcBef>
                <a:buNone/>
              </a:pPr>
              <a:endParaRPr/>
            </a:p>
          </p:txBody>
        </p:sp>
        <p:sp>
          <p:nvSpPr>
            <p:cNvPr id="13" name="Shape 13"/>
            <p:cNvSpPr/>
            <p:nvPr/>
          </p:nvSpPr>
          <p:spPr>
            <a:xfrm rot="-5400000">
              <a:off x="150" y="1145825"/>
              <a:ext cx="3996600" cy="3996900"/>
            </a:xfrm>
            <a:prstGeom prst="diagStripe">
              <a:avLst>
                <a:gd name="adj" fmla="val 58774"/>
              </a:avLst>
            </a:prstGeom>
            <a:solidFill>
              <a:schemeClr val="lt1">
                <a:alpha val="3030"/>
              </a:schemeClr>
            </a:solidFill>
            <a:ln>
              <a:noFill/>
            </a:ln>
          </p:spPr>
          <p:txBody>
            <a:bodyPr wrap="square" lIns="91425" tIns="91425" rIns="91425" bIns="91425" anchor="ctr" anchorCtr="0">
              <a:noAutofit/>
            </a:bodyPr>
            <a:lstStyle/>
            <a:p>
              <a:pPr marL="0" lvl="0" indent="0">
                <a:spcBef>
                  <a:spcPts val="0"/>
                </a:spcBef>
                <a:buNone/>
              </a:pPr>
              <a:endParaRPr/>
            </a:p>
          </p:txBody>
        </p:sp>
        <p:sp>
          <p:nvSpPr>
            <p:cNvPr id="14" name="Shape 14"/>
            <p:cNvSpPr/>
            <p:nvPr/>
          </p:nvSpPr>
          <p:spPr>
            <a:xfrm rot="-5400000">
              <a:off x="1646" y="-75"/>
              <a:ext cx="2299800" cy="2300100"/>
            </a:xfrm>
            <a:prstGeom prst="diagStripe">
              <a:avLst>
                <a:gd name="adj" fmla="val 50000"/>
              </a:avLst>
            </a:prstGeom>
            <a:solidFill>
              <a:srgbClr val="B7B7B7"/>
            </a:solidFill>
            <a:ln>
              <a:noFill/>
            </a:ln>
          </p:spPr>
          <p:txBody>
            <a:bodyPr wrap="square" lIns="91425" tIns="91425" rIns="91425" bIns="91425" anchor="ctr" anchorCtr="0">
              <a:noAutofit/>
            </a:bodyPr>
            <a:lstStyle/>
            <a:p>
              <a:pPr marL="0" lvl="0" indent="0">
                <a:spcBef>
                  <a:spcPts val="0"/>
                </a:spcBef>
                <a:buNone/>
              </a:pPr>
              <a:endParaRPr/>
            </a:p>
          </p:txBody>
        </p:sp>
        <p:sp>
          <p:nvSpPr>
            <p:cNvPr id="15" name="Shape 15"/>
            <p:cNvSpPr/>
            <p:nvPr/>
          </p:nvSpPr>
          <p:spPr>
            <a:xfrm flipH="1">
              <a:off x="652821" y="590035"/>
              <a:ext cx="2300100" cy="2299800"/>
            </a:xfrm>
            <a:prstGeom prst="diagStripe">
              <a:avLst>
                <a:gd name="adj" fmla="val 50000"/>
              </a:avLst>
            </a:pr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grpSp>
      <p:sp>
        <p:nvSpPr>
          <p:cNvPr id="16" name="Shape 16"/>
          <p:cNvSpPr txBox="1">
            <a:spLocks noGrp="1"/>
          </p:cNvSpPr>
          <p:nvPr>
            <p:ph type="ctrTitle"/>
          </p:nvPr>
        </p:nvSpPr>
        <p:spPr>
          <a:xfrm>
            <a:off x="3537150" y="1578400"/>
            <a:ext cx="5017500" cy="1578900"/>
          </a:xfrm>
          <a:prstGeom prst="rect">
            <a:avLst/>
          </a:prstGeom>
        </p:spPr>
        <p:txBody>
          <a:bodyPr wrap="square" lIns="91425" tIns="91425" rIns="91425" bIns="91425" anchor="t" anchorCtr="0"/>
          <a:lstStyle>
            <a:lvl1pPr lvl="0">
              <a:spcBef>
                <a:spcPts val="0"/>
              </a:spcBef>
              <a:buSzPts val="4000"/>
              <a:buNone/>
              <a:defRPr sz="4000"/>
            </a:lvl1pPr>
            <a:lvl2pPr lvl="1">
              <a:spcBef>
                <a:spcPts val="0"/>
              </a:spcBef>
              <a:buSzPts val="4000"/>
              <a:buNone/>
              <a:defRPr sz="4000"/>
            </a:lvl2pPr>
            <a:lvl3pPr lvl="2">
              <a:spcBef>
                <a:spcPts val="0"/>
              </a:spcBef>
              <a:buSzPts val="4000"/>
              <a:buNone/>
              <a:defRPr sz="4000"/>
            </a:lvl3pPr>
            <a:lvl4pPr lvl="3">
              <a:spcBef>
                <a:spcPts val="0"/>
              </a:spcBef>
              <a:buSzPts val="4000"/>
              <a:buNone/>
              <a:defRPr sz="4000"/>
            </a:lvl4pPr>
            <a:lvl5pPr lvl="4">
              <a:spcBef>
                <a:spcPts val="0"/>
              </a:spcBef>
              <a:buSzPts val="4000"/>
              <a:buNone/>
              <a:defRPr sz="4000"/>
            </a:lvl5pPr>
            <a:lvl6pPr lvl="5">
              <a:spcBef>
                <a:spcPts val="0"/>
              </a:spcBef>
              <a:buSzPts val="4000"/>
              <a:buNone/>
              <a:defRPr sz="4000"/>
            </a:lvl6pPr>
            <a:lvl7pPr lvl="6">
              <a:spcBef>
                <a:spcPts val="0"/>
              </a:spcBef>
              <a:buSzPts val="4000"/>
              <a:buNone/>
              <a:defRPr sz="4000"/>
            </a:lvl7pPr>
            <a:lvl8pPr lvl="7">
              <a:spcBef>
                <a:spcPts val="0"/>
              </a:spcBef>
              <a:buSzPts val="4000"/>
              <a:buNone/>
              <a:defRPr sz="4000"/>
            </a:lvl8pPr>
            <a:lvl9pPr lvl="8">
              <a:spcBef>
                <a:spcPts val="0"/>
              </a:spcBef>
              <a:buSzPts val="4000"/>
              <a:buNone/>
              <a:defRPr sz="4000"/>
            </a:lvl9pPr>
          </a:lstStyle>
          <a:p>
            <a:endParaRPr/>
          </a:p>
        </p:txBody>
      </p:sp>
      <p:sp>
        <p:nvSpPr>
          <p:cNvPr id="17" name="Shape 17"/>
          <p:cNvSpPr txBox="1">
            <a:spLocks noGrp="1"/>
          </p:cNvSpPr>
          <p:nvPr>
            <p:ph type="subTitle" idx="1"/>
          </p:nvPr>
        </p:nvSpPr>
        <p:spPr>
          <a:xfrm>
            <a:off x="5083950" y="3924925"/>
            <a:ext cx="3470700" cy="506100"/>
          </a:xfrm>
          <a:prstGeom prst="rect">
            <a:avLst/>
          </a:prstGeom>
        </p:spPr>
        <p:txBody>
          <a:bodyPr wrap="square" lIns="91425" tIns="91425" rIns="91425" bIns="91425" anchor="t" anchorCtr="0"/>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Shape 18"/>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105"/>
        <p:cNvGrpSpPr/>
        <p:nvPr/>
      </p:nvGrpSpPr>
      <p:grpSpPr>
        <a:xfrm>
          <a:off x="0" y="0"/>
          <a:ext cx="0" cy="0"/>
          <a:chOff x="0" y="0"/>
          <a:chExt cx="0" cy="0"/>
        </a:xfrm>
      </p:grpSpPr>
      <p:grpSp>
        <p:nvGrpSpPr>
          <p:cNvPr id="106" name="Shape 106"/>
          <p:cNvGrpSpPr/>
          <p:nvPr/>
        </p:nvGrpSpPr>
        <p:grpSpPr>
          <a:xfrm>
            <a:off x="4406400" y="0"/>
            <a:ext cx="4737600" cy="5143065"/>
            <a:chOff x="4406400" y="0"/>
            <a:chExt cx="4737600" cy="5143065"/>
          </a:xfrm>
        </p:grpSpPr>
        <p:sp>
          <p:nvSpPr>
            <p:cNvPr id="107" name="Shape 107"/>
            <p:cNvSpPr/>
            <p:nvPr/>
          </p:nvSpPr>
          <p:spPr>
            <a:xfrm rot="5400000">
              <a:off x="4408200" y="-1800"/>
              <a:ext cx="4734000" cy="4737600"/>
            </a:xfrm>
            <a:prstGeom prst="diagStripe">
              <a:avLst>
                <a:gd name="adj" fmla="val 49469"/>
              </a:avLst>
            </a:prstGeom>
            <a:solidFill>
              <a:schemeClr val="lt1">
                <a:alpha val="3460"/>
              </a:schemeClr>
            </a:solidFill>
            <a:ln>
              <a:noFill/>
            </a:ln>
          </p:spPr>
          <p:txBody>
            <a:bodyPr wrap="square" lIns="91425" tIns="91425" rIns="91425" bIns="91425" anchor="ctr" anchorCtr="0">
              <a:noAutofit/>
            </a:bodyPr>
            <a:lstStyle/>
            <a:p>
              <a:pPr marL="0" lvl="0" indent="0">
                <a:spcBef>
                  <a:spcPts val="0"/>
                </a:spcBef>
                <a:buNone/>
              </a:pPr>
              <a:endParaRPr/>
            </a:p>
          </p:txBody>
        </p:sp>
        <p:sp>
          <p:nvSpPr>
            <p:cNvPr id="108" name="Shape 108"/>
            <p:cNvSpPr/>
            <p:nvPr/>
          </p:nvSpPr>
          <p:spPr>
            <a:xfrm rot="5400000">
              <a:off x="4841125" y="5700"/>
              <a:ext cx="4298100" cy="4286700"/>
            </a:xfrm>
            <a:prstGeom prst="diagStripe">
              <a:avLst>
                <a:gd name="adj" fmla="val 0"/>
              </a:avLst>
            </a:prstGeom>
            <a:solidFill>
              <a:schemeClr val="lt1">
                <a:alpha val="3460"/>
              </a:schemeClr>
            </a:solidFill>
            <a:ln>
              <a:noFill/>
            </a:ln>
          </p:spPr>
          <p:txBody>
            <a:bodyPr wrap="square" lIns="91425" tIns="91425" rIns="91425" bIns="91425" anchor="ctr" anchorCtr="0">
              <a:noAutofit/>
            </a:bodyPr>
            <a:lstStyle/>
            <a:p>
              <a:pPr marL="0" lvl="0" indent="0">
                <a:spcBef>
                  <a:spcPts val="0"/>
                </a:spcBef>
                <a:buNone/>
              </a:pPr>
              <a:endParaRPr/>
            </a:p>
          </p:txBody>
        </p:sp>
        <p:sp>
          <p:nvSpPr>
            <p:cNvPr id="109" name="Shape 109"/>
            <p:cNvSpPr/>
            <p:nvPr/>
          </p:nvSpPr>
          <p:spPr>
            <a:xfrm rot="-5400000">
              <a:off x="5618399" y="1236468"/>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marL="0" lvl="0" indent="0">
                <a:spcBef>
                  <a:spcPts val="0"/>
                </a:spcBef>
                <a:buNone/>
              </a:pPr>
              <a:endParaRPr/>
            </a:p>
          </p:txBody>
        </p:sp>
        <p:sp>
          <p:nvSpPr>
            <p:cNvPr id="110" name="Shape 110"/>
            <p:cNvSpPr/>
            <p:nvPr/>
          </p:nvSpPr>
          <p:spPr>
            <a:xfrm flipH="1">
              <a:off x="5849857" y="1443956"/>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marL="0" lvl="0" indent="0">
                <a:spcBef>
                  <a:spcPts val="0"/>
                </a:spcBef>
                <a:buNone/>
              </a:pPr>
              <a:endParaRPr/>
            </a:p>
          </p:txBody>
        </p:sp>
        <p:sp>
          <p:nvSpPr>
            <p:cNvPr id="111" name="Shape 1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marL="0" lvl="0" indent="0">
                <a:spcBef>
                  <a:spcPts val="0"/>
                </a:spcBef>
                <a:buNone/>
              </a:pPr>
              <a:endParaRPr/>
            </a:p>
          </p:txBody>
        </p:sp>
        <p:sp>
          <p:nvSpPr>
            <p:cNvPr id="112" name="Shape 112"/>
            <p:cNvSpPr/>
            <p:nvPr/>
          </p:nvSpPr>
          <p:spPr>
            <a:xfrm flipH="1">
              <a:off x="6222115" y="2676953"/>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marL="0" lvl="0" indent="0">
                <a:spcBef>
                  <a:spcPts val="0"/>
                </a:spcBef>
                <a:buNone/>
              </a:pPr>
              <a:endParaRPr/>
            </a:p>
          </p:txBody>
        </p:sp>
        <p:sp>
          <p:nvSpPr>
            <p:cNvPr id="113" name="Shape 113"/>
            <p:cNvSpPr/>
            <p:nvPr/>
          </p:nvSpPr>
          <p:spPr>
            <a:xfrm rot="-5400000">
              <a:off x="6675341" y="1862018"/>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marL="0" lvl="0" indent="0">
                <a:spcBef>
                  <a:spcPts val="0"/>
                </a:spcBef>
                <a:buNone/>
              </a:pPr>
              <a:endParaRPr/>
            </a:p>
          </p:txBody>
        </p:sp>
        <p:sp>
          <p:nvSpPr>
            <p:cNvPr id="114" name="Shape 114"/>
            <p:cNvSpPr/>
            <p:nvPr/>
          </p:nvSpPr>
          <p:spPr>
            <a:xfrm flipH="1">
              <a:off x="6908099" y="2069505"/>
              <a:ext cx="808800" cy="808800"/>
            </a:xfrm>
            <a:prstGeom prst="diagStripe">
              <a:avLst>
                <a:gd name="adj" fmla="val 50000"/>
              </a:avLst>
            </a:prstGeom>
            <a:solidFill>
              <a:schemeClr val="lt2"/>
            </a:solidFill>
            <a:ln>
              <a:noFill/>
            </a:ln>
          </p:spPr>
          <p:txBody>
            <a:bodyPr wrap="square" lIns="91425" tIns="91425" rIns="91425" bIns="91425" anchor="ctr" anchorCtr="0">
              <a:noAutofit/>
            </a:bodyPr>
            <a:lstStyle/>
            <a:p>
              <a:pPr marL="0" lvl="0" indent="0">
                <a:spcBef>
                  <a:spcPts val="0"/>
                </a:spcBef>
                <a:buNone/>
              </a:pPr>
              <a:endParaRPr/>
            </a:p>
          </p:txBody>
        </p:sp>
        <p:sp>
          <p:nvSpPr>
            <p:cNvPr id="115" name="Shape 115"/>
            <p:cNvSpPr/>
            <p:nvPr/>
          </p:nvSpPr>
          <p:spPr>
            <a:xfrm rot="-5400000">
              <a:off x="6861141" y="2477810"/>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marL="0" lvl="0" indent="0">
                <a:spcBef>
                  <a:spcPts val="0"/>
                </a:spcBef>
                <a:buNone/>
              </a:pPr>
              <a:endParaRPr/>
            </a:p>
          </p:txBody>
        </p:sp>
        <p:sp>
          <p:nvSpPr>
            <p:cNvPr id="116" name="Shape 116"/>
            <p:cNvSpPr/>
            <p:nvPr/>
          </p:nvSpPr>
          <p:spPr>
            <a:xfrm flipH="1">
              <a:off x="7965266" y="2692963"/>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marL="0" lvl="0" indent="0">
                <a:spcBef>
                  <a:spcPts val="0"/>
                </a:spcBef>
                <a:buNone/>
              </a:pPr>
              <a:endParaRPr/>
            </a:p>
          </p:txBody>
        </p:sp>
        <p:sp>
          <p:nvSpPr>
            <p:cNvPr id="117" name="Shape 117"/>
            <p:cNvSpPr/>
            <p:nvPr/>
          </p:nvSpPr>
          <p:spPr>
            <a:xfrm flipH="1">
              <a:off x="8145082" y="3308755"/>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marL="0" lvl="0" indent="0">
                <a:spcBef>
                  <a:spcPts val="0"/>
                </a:spcBef>
                <a:buNone/>
              </a:pPr>
              <a:endParaRPr/>
            </a:p>
          </p:txBody>
        </p:sp>
        <p:sp>
          <p:nvSpPr>
            <p:cNvPr id="118" name="Shape 118"/>
            <p:cNvSpPr/>
            <p:nvPr/>
          </p:nvSpPr>
          <p:spPr>
            <a:xfrm rot="-5400000">
              <a:off x="7047599" y="3095015"/>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marL="0" lvl="0" indent="0">
                <a:spcBef>
                  <a:spcPts val="0"/>
                </a:spcBef>
                <a:buNone/>
              </a:pPr>
              <a:endParaRPr/>
            </a:p>
          </p:txBody>
        </p:sp>
        <p:sp>
          <p:nvSpPr>
            <p:cNvPr id="119" name="Shape 119"/>
            <p:cNvSpPr/>
            <p:nvPr/>
          </p:nvSpPr>
          <p:spPr>
            <a:xfrm flipH="1">
              <a:off x="7276649" y="3302502"/>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marL="0" lvl="0" indent="0">
                <a:spcBef>
                  <a:spcPts val="0"/>
                </a:spcBef>
                <a:buNone/>
              </a:pPr>
              <a:endParaRPr/>
            </a:p>
          </p:txBody>
        </p:sp>
        <p:sp>
          <p:nvSpPr>
            <p:cNvPr id="120" name="Shape 120"/>
            <p:cNvSpPr/>
            <p:nvPr/>
          </p:nvSpPr>
          <p:spPr>
            <a:xfrm rot="-5400000">
              <a:off x="7227414" y="3710807"/>
              <a:ext cx="808800" cy="808800"/>
            </a:xfrm>
            <a:prstGeom prst="diagStripe">
              <a:avLst>
                <a:gd name="adj" fmla="val 50000"/>
              </a:avLst>
            </a:prstGeom>
            <a:solidFill>
              <a:schemeClr val="accent1"/>
            </a:solidFill>
            <a:ln>
              <a:noFill/>
            </a:ln>
          </p:spPr>
          <p:txBody>
            <a:bodyPr wrap="square" lIns="91425" tIns="91425" rIns="91425" bIns="91425" anchor="ctr" anchorCtr="0">
              <a:noAutofit/>
            </a:bodyPr>
            <a:lstStyle/>
            <a:p>
              <a:pPr marL="0" lvl="0" indent="0">
                <a:spcBef>
                  <a:spcPts val="0"/>
                </a:spcBef>
                <a:buNone/>
              </a:pPr>
              <a:endParaRPr/>
            </a:p>
          </p:txBody>
        </p:sp>
        <p:sp>
          <p:nvSpPr>
            <p:cNvPr id="121" name="Shape 121"/>
            <p:cNvSpPr/>
            <p:nvPr/>
          </p:nvSpPr>
          <p:spPr>
            <a:xfrm flipH="1">
              <a:off x="7462448" y="3918294"/>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marL="0" lvl="0" indent="0">
                <a:spcBef>
                  <a:spcPts val="0"/>
                </a:spcBef>
                <a:buNone/>
              </a:pPr>
              <a:endParaRPr/>
            </a:p>
          </p:txBody>
        </p:sp>
        <p:sp>
          <p:nvSpPr>
            <p:cNvPr id="122" name="Shape 122"/>
            <p:cNvSpPr/>
            <p:nvPr/>
          </p:nvSpPr>
          <p:spPr>
            <a:xfrm rot="-5400000">
              <a:off x="8102491" y="3718473"/>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marL="0" lvl="0" indent="0">
                <a:spcBef>
                  <a:spcPts val="0"/>
                </a:spcBef>
                <a:buNone/>
              </a:pPr>
              <a:endParaRPr/>
            </a:p>
          </p:txBody>
        </p:sp>
        <p:sp>
          <p:nvSpPr>
            <p:cNvPr id="123" name="Shape 123"/>
            <p:cNvSpPr/>
            <p:nvPr/>
          </p:nvSpPr>
          <p:spPr>
            <a:xfrm flipH="1">
              <a:off x="8334533" y="3925960"/>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marL="0" lvl="0" indent="0">
                <a:spcBef>
                  <a:spcPts val="0"/>
                </a:spcBef>
                <a:buNone/>
              </a:pPr>
              <a:endParaRPr/>
            </a:p>
          </p:txBody>
        </p:sp>
        <p:sp>
          <p:nvSpPr>
            <p:cNvPr id="124" name="Shape 124"/>
            <p:cNvSpPr/>
            <p:nvPr/>
          </p:nvSpPr>
          <p:spPr>
            <a:xfrm rot="-5400000">
              <a:off x="8288290" y="4334265"/>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marL="0" lvl="0" indent="0">
                <a:spcBef>
                  <a:spcPts val="0"/>
                </a:spcBef>
                <a:buNone/>
              </a:pPr>
              <a:endParaRPr/>
            </a:p>
          </p:txBody>
        </p:sp>
      </p:grpSp>
      <p:sp>
        <p:nvSpPr>
          <p:cNvPr id="125" name="Shape 125"/>
          <p:cNvSpPr txBox="1">
            <a:spLocks noGrp="1"/>
          </p:cNvSpPr>
          <p:nvPr>
            <p:ph type="title"/>
          </p:nvPr>
        </p:nvSpPr>
        <p:spPr>
          <a:xfrm>
            <a:off x="823850" y="1284675"/>
            <a:ext cx="4776000" cy="1300800"/>
          </a:xfrm>
          <a:prstGeom prst="rect">
            <a:avLst/>
          </a:prstGeom>
        </p:spPr>
        <p:txBody>
          <a:bodyPr wrap="square" lIns="91425" tIns="91425" rIns="91425" bIns="91425" anchor="t" anchorCtr="0"/>
          <a:lstStyle>
            <a:lvl1pPr lvl="0">
              <a:spcBef>
                <a:spcPts val="0"/>
              </a:spcBef>
              <a:buSzPts val="8000"/>
              <a:buNone/>
              <a:defRPr sz="8000"/>
            </a:lvl1pPr>
            <a:lvl2pPr lvl="1">
              <a:spcBef>
                <a:spcPts val="0"/>
              </a:spcBef>
              <a:buSzPts val="8000"/>
              <a:buNone/>
              <a:defRPr sz="8000"/>
            </a:lvl2pPr>
            <a:lvl3pPr lvl="2">
              <a:spcBef>
                <a:spcPts val="0"/>
              </a:spcBef>
              <a:buSzPts val="8000"/>
              <a:buNone/>
              <a:defRPr sz="8000"/>
            </a:lvl3pPr>
            <a:lvl4pPr lvl="3">
              <a:spcBef>
                <a:spcPts val="0"/>
              </a:spcBef>
              <a:buSzPts val="8000"/>
              <a:buNone/>
              <a:defRPr sz="8000"/>
            </a:lvl4pPr>
            <a:lvl5pPr lvl="4">
              <a:spcBef>
                <a:spcPts val="0"/>
              </a:spcBef>
              <a:buSzPts val="8000"/>
              <a:buNone/>
              <a:defRPr sz="8000"/>
            </a:lvl5pPr>
            <a:lvl6pPr lvl="5">
              <a:spcBef>
                <a:spcPts val="0"/>
              </a:spcBef>
              <a:buSzPts val="8000"/>
              <a:buNone/>
              <a:defRPr sz="8000"/>
            </a:lvl6pPr>
            <a:lvl7pPr lvl="6">
              <a:spcBef>
                <a:spcPts val="0"/>
              </a:spcBef>
              <a:buSzPts val="8000"/>
              <a:buNone/>
              <a:defRPr sz="8000"/>
            </a:lvl7pPr>
            <a:lvl8pPr lvl="7">
              <a:spcBef>
                <a:spcPts val="0"/>
              </a:spcBef>
              <a:buSzPts val="8000"/>
              <a:buNone/>
              <a:defRPr sz="8000"/>
            </a:lvl8pPr>
            <a:lvl9pPr lvl="8">
              <a:spcBef>
                <a:spcPts val="0"/>
              </a:spcBef>
              <a:buSzPts val="8000"/>
              <a:buNone/>
              <a:defRPr sz="8000"/>
            </a:lvl9pPr>
          </a:lstStyle>
          <a:p>
            <a:endParaRPr/>
          </a:p>
        </p:txBody>
      </p:sp>
      <p:sp>
        <p:nvSpPr>
          <p:cNvPr id="126" name="Shape 126"/>
          <p:cNvSpPr txBox="1">
            <a:spLocks noGrp="1"/>
          </p:cNvSpPr>
          <p:nvPr>
            <p:ph type="body" idx="1"/>
          </p:nvPr>
        </p:nvSpPr>
        <p:spPr>
          <a:xfrm>
            <a:off x="823850" y="2643124"/>
            <a:ext cx="4776000" cy="1218900"/>
          </a:xfrm>
          <a:prstGeom prst="rect">
            <a:avLst/>
          </a:prstGeom>
        </p:spPr>
        <p:txBody>
          <a:bodyPr wrap="square" lIns="91425" tIns="91425" rIns="91425" bIns="91425" anchor="t" anchorCtr="0"/>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a:endParaRPr/>
          </a:p>
        </p:txBody>
      </p:sp>
      <p:sp>
        <p:nvSpPr>
          <p:cNvPr id="127" name="Shape 12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8"/>
        <p:cNvGrpSpPr/>
        <p:nvPr/>
      </p:nvGrpSpPr>
      <p:grpSpPr>
        <a:xfrm>
          <a:off x="0" y="0"/>
          <a:ext cx="0" cy="0"/>
          <a:chOff x="0" y="0"/>
          <a:chExt cx="0" cy="0"/>
        </a:xfrm>
      </p:grpSpPr>
      <p:sp>
        <p:nvSpPr>
          <p:cNvPr id="129" name="Shape 12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9"/>
        <p:cNvGrpSpPr/>
        <p:nvPr/>
      </p:nvGrpSpPr>
      <p:grpSpPr>
        <a:xfrm>
          <a:off x="0" y="0"/>
          <a:ext cx="0" cy="0"/>
          <a:chOff x="0" y="0"/>
          <a:chExt cx="0" cy="0"/>
        </a:xfrm>
      </p:grpSpPr>
      <p:grpSp>
        <p:nvGrpSpPr>
          <p:cNvPr id="20" name="Shape 20"/>
          <p:cNvGrpSpPr/>
          <p:nvPr/>
        </p:nvGrpSpPr>
        <p:grpSpPr>
          <a:xfrm>
            <a:off x="4406400" y="0"/>
            <a:ext cx="4737600" cy="5143065"/>
            <a:chOff x="4406400" y="0"/>
            <a:chExt cx="4737600" cy="5143065"/>
          </a:xfrm>
        </p:grpSpPr>
        <p:sp>
          <p:nvSpPr>
            <p:cNvPr id="21" name="Shape 21"/>
            <p:cNvSpPr/>
            <p:nvPr/>
          </p:nvSpPr>
          <p:spPr>
            <a:xfrm rot="5400000">
              <a:off x="4408200" y="-1800"/>
              <a:ext cx="4734000" cy="4737600"/>
            </a:xfrm>
            <a:prstGeom prst="diagStripe">
              <a:avLst>
                <a:gd name="adj" fmla="val 49469"/>
              </a:avLst>
            </a:prstGeom>
            <a:solidFill>
              <a:schemeClr val="lt1">
                <a:alpha val="3460"/>
              </a:schemeClr>
            </a:solidFill>
            <a:ln>
              <a:noFill/>
            </a:ln>
          </p:spPr>
          <p:txBody>
            <a:bodyPr wrap="square" lIns="91425" tIns="91425" rIns="91425" bIns="91425" anchor="ctr" anchorCtr="0">
              <a:noAutofit/>
            </a:bodyPr>
            <a:lstStyle/>
            <a:p>
              <a:pPr marL="0" lvl="0" indent="0">
                <a:spcBef>
                  <a:spcPts val="0"/>
                </a:spcBef>
                <a:buNone/>
              </a:pPr>
              <a:endParaRPr/>
            </a:p>
          </p:txBody>
        </p:sp>
        <p:sp>
          <p:nvSpPr>
            <p:cNvPr id="22" name="Shape 22"/>
            <p:cNvSpPr/>
            <p:nvPr/>
          </p:nvSpPr>
          <p:spPr>
            <a:xfrm rot="5400000">
              <a:off x="4841125" y="5700"/>
              <a:ext cx="4298100" cy="4286700"/>
            </a:xfrm>
            <a:prstGeom prst="diagStripe">
              <a:avLst>
                <a:gd name="adj" fmla="val 0"/>
              </a:avLst>
            </a:prstGeom>
            <a:solidFill>
              <a:schemeClr val="lt1">
                <a:alpha val="3460"/>
              </a:schemeClr>
            </a:solidFill>
            <a:ln>
              <a:noFill/>
            </a:ln>
          </p:spPr>
          <p:txBody>
            <a:bodyPr wrap="square" lIns="91425" tIns="91425" rIns="91425" bIns="91425" anchor="ctr" anchorCtr="0">
              <a:noAutofit/>
            </a:bodyPr>
            <a:lstStyle/>
            <a:p>
              <a:pPr marL="0" lvl="0" indent="0">
                <a:spcBef>
                  <a:spcPts val="0"/>
                </a:spcBef>
                <a:buNone/>
              </a:pPr>
              <a:endParaRPr/>
            </a:p>
          </p:txBody>
        </p:sp>
        <p:sp>
          <p:nvSpPr>
            <p:cNvPr id="23" name="Shape 23"/>
            <p:cNvSpPr/>
            <p:nvPr/>
          </p:nvSpPr>
          <p:spPr>
            <a:xfrm rot="-5400000">
              <a:off x="5618399" y="1236468"/>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marL="0" lvl="0" indent="0">
                <a:spcBef>
                  <a:spcPts val="0"/>
                </a:spcBef>
                <a:buNone/>
              </a:pPr>
              <a:endParaRPr/>
            </a:p>
          </p:txBody>
        </p:sp>
        <p:sp>
          <p:nvSpPr>
            <p:cNvPr id="24" name="Shape 24"/>
            <p:cNvSpPr/>
            <p:nvPr/>
          </p:nvSpPr>
          <p:spPr>
            <a:xfrm flipH="1">
              <a:off x="5849857" y="1443956"/>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marL="0" lvl="0" indent="0">
                <a:spcBef>
                  <a:spcPts val="0"/>
                </a:spcBef>
                <a:buNone/>
              </a:pPr>
              <a:endParaRPr/>
            </a:p>
          </p:txBody>
        </p:sp>
        <p:sp>
          <p:nvSpPr>
            <p:cNvPr id="25" name="Shape 25"/>
            <p:cNvSpPr/>
            <p:nvPr/>
          </p:nvSpPr>
          <p:spPr>
            <a:xfrm rot="-5400000">
              <a:off x="5987081" y="2469465"/>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marL="0" lvl="0" indent="0">
                <a:spcBef>
                  <a:spcPts val="0"/>
                </a:spcBef>
                <a:buNone/>
              </a:pPr>
              <a:endParaRPr/>
            </a:p>
          </p:txBody>
        </p:sp>
        <p:sp>
          <p:nvSpPr>
            <p:cNvPr id="26" name="Shape 26"/>
            <p:cNvSpPr/>
            <p:nvPr/>
          </p:nvSpPr>
          <p:spPr>
            <a:xfrm flipH="1">
              <a:off x="6222115" y="2676953"/>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marL="0" lvl="0" indent="0">
                <a:spcBef>
                  <a:spcPts val="0"/>
                </a:spcBef>
                <a:buNone/>
              </a:pPr>
              <a:endParaRPr/>
            </a:p>
          </p:txBody>
        </p:sp>
        <p:sp>
          <p:nvSpPr>
            <p:cNvPr id="27" name="Shape 27"/>
            <p:cNvSpPr/>
            <p:nvPr/>
          </p:nvSpPr>
          <p:spPr>
            <a:xfrm rot="-5400000">
              <a:off x="6675341" y="1862018"/>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marL="0" lvl="0" indent="0">
                <a:spcBef>
                  <a:spcPts val="0"/>
                </a:spcBef>
                <a:buNone/>
              </a:pPr>
              <a:endParaRPr/>
            </a:p>
          </p:txBody>
        </p:sp>
        <p:sp>
          <p:nvSpPr>
            <p:cNvPr id="28" name="Shape 28"/>
            <p:cNvSpPr/>
            <p:nvPr/>
          </p:nvSpPr>
          <p:spPr>
            <a:xfrm flipH="1">
              <a:off x="6908099" y="2069505"/>
              <a:ext cx="808800" cy="808800"/>
            </a:xfrm>
            <a:prstGeom prst="diagStripe">
              <a:avLst>
                <a:gd name="adj" fmla="val 50000"/>
              </a:avLst>
            </a:prstGeom>
            <a:solidFill>
              <a:schemeClr val="lt2"/>
            </a:solidFill>
            <a:ln>
              <a:noFill/>
            </a:ln>
          </p:spPr>
          <p:txBody>
            <a:bodyPr wrap="square" lIns="91425" tIns="91425" rIns="91425" bIns="91425" anchor="ctr" anchorCtr="0">
              <a:noAutofit/>
            </a:bodyPr>
            <a:lstStyle/>
            <a:p>
              <a:pPr marL="0" lvl="0" indent="0">
                <a:spcBef>
                  <a:spcPts val="0"/>
                </a:spcBef>
                <a:buNone/>
              </a:pPr>
              <a:endParaRPr/>
            </a:p>
          </p:txBody>
        </p:sp>
        <p:sp>
          <p:nvSpPr>
            <p:cNvPr id="29" name="Shape 29"/>
            <p:cNvSpPr/>
            <p:nvPr/>
          </p:nvSpPr>
          <p:spPr>
            <a:xfrm rot="-5400000">
              <a:off x="6861141" y="2477810"/>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marL="0" lvl="0" indent="0">
                <a:spcBef>
                  <a:spcPts val="0"/>
                </a:spcBef>
                <a:buNone/>
              </a:pPr>
              <a:endParaRPr/>
            </a:p>
          </p:txBody>
        </p:sp>
        <p:sp>
          <p:nvSpPr>
            <p:cNvPr id="30" name="Shape 30"/>
            <p:cNvSpPr/>
            <p:nvPr/>
          </p:nvSpPr>
          <p:spPr>
            <a:xfrm flipH="1">
              <a:off x="7965266" y="2692963"/>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marL="0" lvl="0" indent="0">
                <a:spcBef>
                  <a:spcPts val="0"/>
                </a:spcBef>
                <a:buNone/>
              </a:pPr>
              <a:endParaRPr/>
            </a:p>
          </p:txBody>
        </p:sp>
        <p:sp>
          <p:nvSpPr>
            <p:cNvPr id="31" name="Shape 31"/>
            <p:cNvSpPr/>
            <p:nvPr/>
          </p:nvSpPr>
          <p:spPr>
            <a:xfrm flipH="1">
              <a:off x="8145082" y="3308755"/>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marL="0" lvl="0" indent="0">
                <a:spcBef>
                  <a:spcPts val="0"/>
                </a:spcBef>
                <a:buNone/>
              </a:pPr>
              <a:endParaRPr/>
            </a:p>
          </p:txBody>
        </p:sp>
        <p:sp>
          <p:nvSpPr>
            <p:cNvPr id="32" name="Shape 32"/>
            <p:cNvSpPr/>
            <p:nvPr/>
          </p:nvSpPr>
          <p:spPr>
            <a:xfrm rot="-5400000">
              <a:off x="7047599" y="3095015"/>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marL="0" lvl="0" indent="0">
                <a:spcBef>
                  <a:spcPts val="0"/>
                </a:spcBef>
                <a:buNone/>
              </a:pPr>
              <a:endParaRPr/>
            </a:p>
          </p:txBody>
        </p:sp>
        <p:sp>
          <p:nvSpPr>
            <p:cNvPr id="33" name="Shape 33"/>
            <p:cNvSpPr/>
            <p:nvPr/>
          </p:nvSpPr>
          <p:spPr>
            <a:xfrm flipH="1">
              <a:off x="7276649" y="3302502"/>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marL="0" lvl="0" indent="0">
                <a:spcBef>
                  <a:spcPts val="0"/>
                </a:spcBef>
                <a:buNone/>
              </a:pPr>
              <a:endParaRPr/>
            </a:p>
          </p:txBody>
        </p:sp>
        <p:sp>
          <p:nvSpPr>
            <p:cNvPr id="34" name="Shape 34"/>
            <p:cNvSpPr/>
            <p:nvPr/>
          </p:nvSpPr>
          <p:spPr>
            <a:xfrm rot="-5400000">
              <a:off x="7227414" y="3710807"/>
              <a:ext cx="808800" cy="808800"/>
            </a:xfrm>
            <a:prstGeom prst="diagStripe">
              <a:avLst>
                <a:gd name="adj" fmla="val 50000"/>
              </a:avLst>
            </a:prstGeom>
            <a:solidFill>
              <a:schemeClr val="accent1"/>
            </a:solidFill>
            <a:ln>
              <a:noFill/>
            </a:ln>
          </p:spPr>
          <p:txBody>
            <a:bodyPr wrap="square" lIns="91425" tIns="91425" rIns="91425" bIns="91425" anchor="ctr" anchorCtr="0">
              <a:noAutofit/>
            </a:bodyPr>
            <a:lstStyle/>
            <a:p>
              <a:pPr marL="0" lvl="0" indent="0">
                <a:spcBef>
                  <a:spcPts val="0"/>
                </a:spcBef>
                <a:buNone/>
              </a:pPr>
              <a:endParaRPr/>
            </a:p>
          </p:txBody>
        </p:sp>
        <p:sp>
          <p:nvSpPr>
            <p:cNvPr id="35" name="Shape 35"/>
            <p:cNvSpPr/>
            <p:nvPr/>
          </p:nvSpPr>
          <p:spPr>
            <a:xfrm flipH="1">
              <a:off x="7462448" y="3918294"/>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marL="0" lvl="0" indent="0">
                <a:spcBef>
                  <a:spcPts val="0"/>
                </a:spcBef>
                <a:buNone/>
              </a:pPr>
              <a:endParaRPr/>
            </a:p>
          </p:txBody>
        </p:sp>
        <p:sp>
          <p:nvSpPr>
            <p:cNvPr id="36" name="Shape 36"/>
            <p:cNvSpPr/>
            <p:nvPr/>
          </p:nvSpPr>
          <p:spPr>
            <a:xfrm rot="-5400000">
              <a:off x="8102491" y="3718473"/>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marL="0" lvl="0" indent="0">
                <a:spcBef>
                  <a:spcPts val="0"/>
                </a:spcBef>
                <a:buNone/>
              </a:pPr>
              <a:endParaRPr/>
            </a:p>
          </p:txBody>
        </p:sp>
        <p:sp>
          <p:nvSpPr>
            <p:cNvPr id="37" name="Shape 37"/>
            <p:cNvSpPr/>
            <p:nvPr/>
          </p:nvSpPr>
          <p:spPr>
            <a:xfrm flipH="1">
              <a:off x="8334533" y="3925960"/>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marL="0" lvl="0" indent="0">
                <a:spcBef>
                  <a:spcPts val="0"/>
                </a:spcBef>
                <a:buNone/>
              </a:pPr>
              <a:endParaRPr/>
            </a:p>
          </p:txBody>
        </p:sp>
        <p:sp>
          <p:nvSpPr>
            <p:cNvPr id="38" name="Shape 38"/>
            <p:cNvSpPr/>
            <p:nvPr/>
          </p:nvSpPr>
          <p:spPr>
            <a:xfrm rot="-5400000">
              <a:off x="8288290" y="4334265"/>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marL="0" lvl="0" indent="0">
                <a:spcBef>
                  <a:spcPts val="0"/>
                </a:spcBef>
                <a:buNone/>
              </a:pPr>
              <a:endParaRPr/>
            </a:p>
          </p:txBody>
        </p:sp>
      </p:grpSp>
      <p:sp>
        <p:nvSpPr>
          <p:cNvPr id="39" name="Shape 39"/>
          <p:cNvSpPr txBox="1">
            <a:spLocks noGrp="1"/>
          </p:cNvSpPr>
          <p:nvPr>
            <p:ph type="title"/>
          </p:nvPr>
        </p:nvSpPr>
        <p:spPr>
          <a:xfrm>
            <a:off x="823850" y="2053000"/>
            <a:ext cx="4587000" cy="1148700"/>
          </a:xfrm>
          <a:prstGeom prst="rect">
            <a:avLst/>
          </a:prstGeom>
        </p:spPr>
        <p:txBody>
          <a:bodyPr wrap="square" lIns="91425" tIns="91425" rIns="91425" bIns="91425" anchor="ctr" anchorCtr="0"/>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41"/>
        <p:cNvGrpSpPr/>
        <p:nvPr/>
      </p:nvGrpSpPr>
      <p:grpSpPr>
        <a:xfrm>
          <a:off x="0" y="0"/>
          <a:ext cx="0" cy="0"/>
          <a:chOff x="0" y="0"/>
          <a:chExt cx="0" cy="0"/>
        </a:xfrm>
      </p:grpSpPr>
      <p:grpSp>
        <p:nvGrpSpPr>
          <p:cNvPr id="42" name="Shape 42"/>
          <p:cNvGrpSpPr/>
          <p:nvPr/>
        </p:nvGrpSpPr>
        <p:grpSpPr>
          <a:xfrm>
            <a:off x="0" y="381001"/>
            <a:ext cx="1037850" cy="1016287"/>
            <a:chOff x="0" y="381001"/>
            <a:chExt cx="1037850" cy="1016287"/>
          </a:xfrm>
        </p:grpSpPr>
        <p:sp>
          <p:nvSpPr>
            <p:cNvPr id="43" name="Shape 43"/>
            <p:cNvSpPr/>
            <p:nvPr/>
          </p:nvSpPr>
          <p:spPr>
            <a:xfrm rot="-5400000">
              <a:off x="0" y="381001"/>
              <a:ext cx="808800" cy="808800"/>
            </a:xfrm>
            <a:prstGeom prst="diagStripe">
              <a:avLst>
                <a:gd name="adj" fmla="val 50000"/>
              </a:avLst>
            </a:prstGeom>
            <a:solidFill>
              <a:srgbClr val="B7B7B7"/>
            </a:solidFill>
            <a:ln>
              <a:noFill/>
            </a:ln>
          </p:spPr>
          <p:txBody>
            <a:bodyPr wrap="square" lIns="91425" tIns="91425" rIns="91425" bIns="91425" anchor="ctr" anchorCtr="0">
              <a:noAutofit/>
            </a:bodyPr>
            <a:lstStyle/>
            <a:p>
              <a:pPr marL="0" lvl="0" indent="0">
                <a:spcBef>
                  <a:spcPts val="0"/>
                </a:spcBef>
                <a:buNone/>
              </a:pPr>
              <a:endParaRPr/>
            </a:p>
          </p:txBody>
        </p:sp>
        <p:sp>
          <p:nvSpPr>
            <p:cNvPr id="44" name="Shape 44"/>
            <p:cNvSpPr/>
            <p:nvPr/>
          </p:nvSpPr>
          <p:spPr>
            <a:xfrm flipH="1">
              <a:off x="229050" y="588489"/>
              <a:ext cx="808800" cy="808800"/>
            </a:xfrm>
            <a:prstGeom prst="diagStripe">
              <a:avLst>
                <a:gd name="adj" fmla="val 50000"/>
              </a:avLst>
            </a:pr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grpSp>
      <p:sp>
        <p:nvSpPr>
          <p:cNvPr id="45" name="Shape 45"/>
          <p:cNvSpPr txBox="1">
            <a:spLocks noGrp="1"/>
          </p:cNvSpPr>
          <p:nvPr>
            <p:ph type="title"/>
          </p:nvPr>
        </p:nvSpPr>
        <p:spPr>
          <a:xfrm>
            <a:off x="1297500" y="393750"/>
            <a:ext cx="7038900" cy="914100"/>
          </a:xfrm>
          <a:prstGeom prst="rect">
            <a:avLst/>
          </a:prstGeom>
        </p:spPr>
        <p:txBody>
          <a:bodyPr wrap="square" lIns="91425" tIns="91425" rIns="91425" bIns="91425" anchor="t" anchorCtr="0"/>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a:endParaRPr/>
          </a:p>
        </p:txBody>
      </p:sp>
      <p:sp>
        <p:nvSpPr>
          <p:cNvPr id="46" name="Shape 46"/>
          <p:cNvSpPr txBox="1">
            <a:spLocks noGrp="1"/>
          </p:cNvSpPr>
          <p:nvPr>
            <p:ph type="body" idx="1"/>
          </p:nvPr>
        </p:nvSpPr>
        <p:spPr>
          <a:xfrm>
            <a:off x="1297500" y="1567550"/>
            <a:ext cx="7038900" cy="2911200"/>
          </a:xfrm>
          <a:prstGeom prst="rect">
            <a:avLst/>
          </a:prstGeom>
        </p:spPr>
        <p:txBody>
          <a:bodyPr wrap="square" lIns="91425" tIns="91425" rIns="91425" bIns="91425" anchor="t" anchorCtr="0"/>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48"/>
        <p:cNvGrpSpPr/>
        <p:nvPr/>
      </p:nvGrpSpPr>
      <p:grpSpPr>
        <a:xfrm>
          <a:off x="0" y="0"/>
          <a:ext cx="0" cy="0"/>
          <a:chOff x="0" y="0"/>
          <a:chExt cx="0" cy="0"/>
        </a:xfrm>
      </p:grpSpPr>
      <p:grpSp>
        <p:nvGrpSpPr>
          <p:cNvPr id="49" name="Shape 49"/>
          <p:cNvGrpSpPr/>
          <p:nvPr/>
        </p:nvGrpSpPr>
        <p:grpSpPr>
          <a:xfrm>
            <a:off x="0" y="381001"/>
            <a:ext cx="1037850" cy="1016287"/>
            <a:chOff x="0" y="381001"/>
            <a:chExt cx="1037850" cy="1016287"/>
          </a:xfrm>
        </p:grpSpPr>
        <p:sp>
          <p:nvSpPr>
            <p:cNvPr id="50" name="Shape 50"/>
            <p:cNvSpPr/>
            <p:nvPr/>
          </p:nvSpPr>
          <p:spPr>
            <a:xfrm rot="-5400000">
              <a:off x="0" y="381001"/>
              <a:ext cx="808800" cy="808800"/>
            </a:xfrm>
            <a:prstGeom prst="diagStripe">
              <a:avLst>
                <a:gd name="adj" fmla="val 50000"/>
              </a:avLst>
            </a:prstGeom>
            <a:solidFill>
              <a:srgbClr val="4A86E8"/>
            </a:solidFill>
            <a:ln>
              <a:noFill/>
            </a:ln>
          </p:spPr>
          <p:txBody>
            <a:bodyPr wrap="square" lIns="91425" tIns="91425" rIns="91425" bIns="91425" anchor="ctr" anchorCtr="0">
              <a:noAutofit/>
            </a:bodyPr>
            <a:lstStyle/>
            <a:p>
              <a:pPr marL="0" lvl="0" indent="0">
                <a:spcBef>
                  <a:spcPts val="0"/>
                </a:spcBef>
                <a:buNone/>
              </a:pPr>
              <a:endParaRPr/>
            </a:p>
          </p:txBody>
        </p:sp>
        <p:sp>
          <p:nvSpPr>
            <p:cNvPr id="51" name="Shape 51"/>
            <p:cNvSpPr/>
            <p:nvPr/>
          </p:nvSpPr>
          <p:spPr>
            <a:xfrm flipH="1">
              <a:off x="229050" y="588489"/>
              <a:ext cx="808800" cy="808800"/>
            </a:xfrm>
            <a:prstGeom prst="diagStripe">
              <a:avLst>
                <a:gd name="adj" fmla="val 50000"/>
              </a:avLst>
            </a:pr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grpSp>
      <p:sp>
        <p:nvSpPr>
          <p:cNvPr id="52" name="Shape 52"/>
          <p:cNvSpPr txBox="1">
            <a:spLocks noGrp="1"/>
          </p:cNvSpPr>
          <p:nvPr>
            <p:ph type="title"/>
          </p:nvPr>
        </p:nvSpPr>
        <p:spPr>
          <a:xfrm>
            <a:off x="1297500" y="393750"/>
            <a:ext cx="7038900" cy="914100"/>
          </a:xfrm>
          <a:prstGeom prst="rect">
            <a:avLst/>
          </a:prstGeom>
        </p:spPr>
        <p:txBody>
          <a:bodyPr wrap="square" lIns="91425" tIns="91425" rIns="91425" bIns="91425" anchor="t" anchorCtr="0"/>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a:endParaRPr/>
          </a:p>
        </p:txBody>
      </p:sp>
      <p:sp>
        <p:nvSpPr>
          <p:cNvPr id="53" name="Shape 53"/>
          <p:cNvSpPr txBox="1">
            <a:spLocks noGrp="1"/>
          </p:cNvSpPr>
          <p:nvPr>
            <p:ph type="body" idx="1"/>
          </p:nvPr>
        </p:nvSpPr>
        <p:spPr>
          <a:xfrm>
            <a:off x="1297500" y="1567550"/>
            <a:ext cx="3403200" cy="2911200"/>
          </a:xfrm>
          <a:prstGeom prst="rect">
            <a:avLst/>
          </a:prstGeom>
        </p:spPr>
        <p:txBody>
          <a:bodyPr wrap="square" lIns="91425" tIns="91425" rIns="91425" bIns="91425" anchor="t" anchorCtr="0"/>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a:endParaRPr/>
          </a:p>
        </p:txBody>
      </p:sp>
      <p:sp>
        <p:nvSpPr>
          <p:cNvPr id="54" name="Shape 54"/>
          <p:cNvSpPr txBox="1">
            <a:spLocks noGrp="1"/>
          </p:cNvSpPr>
          <p:nvPr>
            <p:ph type="body" idx="2"/>
          </p:nvPr>
        </p:nvSpPr>
        <p:spPr>
          <a:xfrm>
            <a:off x="4933221" y="1567550"/>
            <a:ext cx="3403200" cy="2911200"/>
          </a:xfrm>
          <a:prstGeom prst="rect">
            <a:avLst/>
          </a:prstGeom>
        </p:spPr>
        <p:txBody>
          <a:bodyPr wrap="square" lIns="91425" tIns="91425" rIns="91425" bIns="91425" anchor="t" anchorCtr="0"/>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a:endParaRPr/>
          </a:p>
        </p:txBody>
      </p:sp>
      <p:sp>
        <p:nvSpPr>
          <p:cNvPr id="55" name="Shape 5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6"/>
        <p:cNvGrpSpPr/>
        <p:nvPr/>
      </p:nvGrpSpPr>
      <p:grpSpPr>
        <a:xfrm>
          <a:off x="0" y="0"/>
          <a:ext cx="0" cy="0"/>
          <a:chOff x="0" y="0"/>
          <a:chExt cx="0" cy="0"/>
        </a:xfrm>
      </p:grpSpPr>
      <p:grpSp>
        <p:nvGrpSpPr>
          <p:cNvPr id="57" name="Shape 57"/>
          <p:cNvGrpSpPr/>
          <p:nvPr/>
        </p:nvGrpSpPr>
        <p:grpSpPr>
          <a:xfrm>
            <a:off x="0" y="381001"/>
            <a:ext cx="1037850" cy="1016287"/>
            <a:chOff x="0" y="381001"/>
            <a:chExt cx="1037850" cy="1016287"/>
          </a:xfrm>
        </p:grpSpPr>
        <p:sp>
          <p:nvSpPr>
            <p:cNvPr id="58" name="Shape 58"/>
            <p:cNvSpPr/>
            <p:nvPr/>
          </p:nvSpPr>
          <p:spPr>
            <a:xfrm rot="-5400000">
              <a:off x="0" y="381001"/>
              <a:ext cx="808800" cy="808800"/>
            </a:xfrm>
            <a:prstGeom prst="diagStripe">
              <a:avLst>
                <a:gd name="adj" fmla="val 50000"/>
              </a:avLst>
            </a:prstGeom>
            <a:solidFill>
              <a:srgbClr val="4A86E8"/>
            </a:solidFill>
            <a:ln>
              <a:noFill/>
            </a:ln>
          </p:spPr>
          <p:txBody>
            <a:bodyPr wrap="square" lIns="91425" tIns="91425" rIns="91425" bIns="91425" anchor="ctr" anchorCtr="0">
              <a:noAutofit/>
            </a:bodyPr>
            <a:lstStyle/>
            <a:p>
              <a:pPr marL="0" lvl="0" indent="0">
                <a:spcBef>
                  <a:spcPts val="0"/>
                </a:spcBef>
                <a:buNone/>
              </a:pPr>
              <a:endParaRPr/>
            </a:p>
          </p:txBody>
        </p:sp>
        <p:sp>
          <p:nvSpPr>
            <p:cNvPr id="59" name="Shape 59"/>
            <p:cNvSpPr/>
            <p:nvPr/>
          </p:nvSpPr>
          <p:spPr>
            <a:xfrm flipH="1">
              <a:off x="229050" y="588489"/>
              <a:ext cx="808800" cy="808800"/>
            </a:xfrm>
            <a:prstGeom prst="diagStripe">
              <a:avLst>
                <a:gd name="adj" fmla="val 50000"/>
              </a:avLst>
            </a:pr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grpSp>
      <p:sp>
        <p:nvSpPr>
          <p:cNvPr id="60" name="Shape 60"/>
          <p:cNvSpPr txBox="1">
            <a:spLocks noGrp="1"/>
          </p:cNvSpPr>
          <p:nvPr>
            <p:ph type="title"/>
          </p:nvPr>
        </p:nvSpPr>
        <p:spPr>
          <a:xfrm>
            <a:off x="1297500" y="393750"/>
            <a:ext cx="7038900" cy="914100"/>
          </a:xfrm>
          <a:prstGeom prst="rect">
            <a:avLst/>
          </a:prstGeom>
        </p:spPr>
        <p:txBody>
          <a:bodyPr wrap="square" lIns="91425" tIns="91425" rIns="91425" bIns="91425" anchor="t" anchorCtr="0"/>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a:endParaRPr/>
          </a:p>
        </p:txBody>
      </p:sp>
      <p:sp>
        <p:nvSpPr>
          <p:cNvPr id="61" name="Shape 6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62"/>
        <p:cNvGrpSpPr/>
        <p:nvPr/>
      </p:nvGrpSpPr>
      <p:grpSpPr>
        <a:xfrm>
          <a:off x="0" y="0"/>
          <a:ext cx="0" cy="0"/>
          <a:chOff x="0" y="0"/>
          <a:chExt cx="0" cy="0"/>
        </a:xfrm>
      </p:grpSpPr>
      <p:grpSp>
        <p:nvGrpSpPr>
          <p:cNvPr id="63" name="Shape 63"/>
          <p:cNvGrpSpPr/>
          <p:nvPr/>
        </p:nvGrpSpPr>
        <p:grpSpPr>
          <a:xfrm>
            <a:off x="0" y="381001"/>
            <a:ext cx="1037850" cy="1016287"/>
            <a:chOff x="0" y="381001"/>
            <a:chExt cx="1037850" cy="1016287"/>
          </a:xfrm>
        </p:grpSpPr>
        <p:sp>
          <p:nvSpPr>
            <p:cNvPr id="64" name="Shape 64"/>
            <p:cNvSpPr/>
            <p:nvPr/>
          </p:nvSpPr>
          <p:spPr>
            <a:xfrm rot="-5400000">
              <a:off x="0" y="381001"/>
              <a:ext cx="808800" cy="808800"/>
            </a:xfrm>
            <a:prstGeom prst="diagStripe">
              <a:avLst>
                <a:gd name="adj" fmla="val 50000"/>
              </a:avLst>
            </a:prstGeom>
            <a:solidFill>
              <a:srgbClr val="4A86E8"/>
            </a:solidFill>
            <a:ln>
              <a:noFill/>
            </a:ln>
          </p:spPr>
          <p:txBody>
            <a:bodyPr wrap="square" lIns="91425" tIns="91425" rIns="91425" bIns="91425" anchor="ctr" anchorCtr="0">
              <a:noAutofit/>
            </a:bodyPr>
            <a:lstStyle/>
            <a:p>
              <a:pPr marL="0" lvl="0" indent="0">
                <a:spcBef>
                  <a:spcPts val="0"/>
                </a:spcBef>
                <a:buNone/>
              </a:pPr>
              <a:endParaRPr/>
            </a:p>
          </p:txBody>
        </p:sp>
        <p:sp>
          <p:nvSpPr>
            <p:cNvPr id="65" name="Shape 65"/>
            <p:cNvSpPr/>
            <p:nvPr/>
          </p:nvSpPr>
          <p:spPr>
            <a:xfrm flipH="1">
              <a:off x="229050" y="588489"/>
              <a:ext cx="808800" cy="808800"/>
            </a:xfrm>
            <a:prstGeom prst="diagStripe">
              <a:avLst>
                <a:gd name="adj" fmla="val 50000"/>
              </a:avLst>
            </a:pr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grpSp>
      <p:sp>
        <p:nvSpPr>
          <p:cNvPr id="66" name="Shape 66"/>
          <p:cNvSpPr txBox="1">
            <a:spLocks noGrp="1"/>
          </p:cNvSpPr>
          <p:nvPr>
            <p:ph type="title"/>
          </p:nvPr>
        </p:nvSpPr>
        <p:spPr>
          <a:xfrm>
            <a:off x="1297500" y="393750"/>
            <a:ext cx="3798900" cy="1493100"/>
          </a:xfrm>
          <a:prstGeom prst="rect">
            <a:avLst/>
          </a:prstGeom>
        </p:spPr>
        <p:txBody>
          <a:bodyPr wrap="square" lIns="91425" tIns="91425" rIns="91425" bIns="91425" anchor="t" anchorCtr="0"/>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a:endParaRPr/>
          </a:p>
        </p:txBody>
      </p:sp>
      <p:sp>
        <p:nvSpPr>
          <p:cNvPr id="67" name="Shape 67"/>
          <p:cNvSpPr txBox="1">
            <a:spLocks noGrp="1"/>
          </p:cNvSpPr>
          <p:nvPr>
            <p:ph type="body" idx="1"/>
          </p:nvPr>
        </p:nvSpPr>
        <p:spPr>
          <a:xfrm>
            <a:off x="1297500" y="1972550"/>
            <a:ext cx="3798900" cy="2415900"/>
          </a:xfrm>
          <a:prstGeom prst="rect">
            <a:avLst/>
          </a:prstGeom>
        </p:spPr>
        <p:txBody>
          <a:bodyPr wrap="square" lIns="91425" tIns="91425" rIns="91425" bIns="91425" anchor="t" anchorCtr="0"/>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a:endParaRPr/>
          </a:p>
        </p:txBody>
      </p:sp>
      <p:sp>
        <p:nvSpPr>
          <p:cNvPr id="68" name="Shape 68"/>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69"/>
        <p:cNvGrpSpPr/>
        <p:nvPr/>
      </p:nvGrpSpPr>
      <p:grpSpPr>
        <a:xfrm>
          <a:off x="0" y="0"/>
          <a:ext cx="0" cy="0"/>
          <a:chOff x="0" y="0"/>
          <a:chExt cx="0" cy="0"/>
        </a:xfrm>
      </p:grpSpPr>
      <p:grpSp>
        <p:nvGrpSpPr>
          <p:cNvPr id="70" name="Shape 70"/>
          <p:cNvGrpSpPr/>
          <p:nvPr/>
        </p:nvGrpSpPr>
        <p:grpSpPr>
          <a:xfrm>
            <a:off x="4406400" y="0"/>
            <a:ext cx="4737600" cy="5143500"/>
            <a:chOff x="4406400" y="0"/>
            <a:chExt cx="4737600" cy="5143500"/>
          </a:xfrm>
        </p:grpSpPr>
        <p:sp>
          <p:nvSpPr>
            <p:cNvPr id="71" name="Shape 71"/>
            <p:cNvSpPr/>
            <p:nvPr/>
          </p:nvSpPr>
          <p:spPr>
            <a:xfrm rot="5400000">
              <a:off x="4407900" y="-1500"/>
              <a:ext cx="4734600" cy="4737600"/>
            </a:xfrm>
            <a:prstGeom prst="diagStripe">
              <a:avLst>
                <a:gd name="adj" fmla="val 49469"/>
              </a:avLst>
            </a:prstGeom>
            <a:solidFill>
              <a:schemeClr val="lt1">
                <a:alpha val="3460"/>
              </a:schemeClr>
            </a:solidFill>
            <a:ln>
              <a:noFill/>
            </a:ln>
          </p:spPr>
          <p:txBody>
            <a:bodyPr wrap="square" lIns="91425" tIns="91425" rIns="91425" bIns="91425" anchor="ctr" anchorCtr="0">
              <a:noAutofit/>
            </a:bodyPr>
            <a:lstStyle/>
            <a:p>
              <a:pPr marL="0" lvl="0" indent="0">
                <a:spcBef>
                  <a:spcPts val="0"/>
                </a:spcBef>
                <a:buNone/>
              </a:pPr>
              <a:endParaRPr/>
            </a:p>
          </p:txBody>
        </p:sp>
        <p:sp>
          <p:nvSpPr>
            <p:cNvPr id="72" name="Shape 72"/>
            <p:cNvSpPr/>
            <p:nvPr/>
          </p:nvSpPr>
          <p:spPr>
            <a:xfrm rot="5400000">
              <a:off x="4840825" y="6000"/>
              <a:ext cx="4298700" cy="4286700"/>
            </a:xfrm>
            <a:prstGeom prst="diagStripe">
              <a:avLst>
                <a:gd name="adj" fmla="val 0"/>
              </a:avLst>
            </a:prstGeom>
            <a:solidFill>
              <a:schemeClr val="lt1">
                <a:alpha val="3460"/>
              </a:schemeClr>
            </a:solidFill>
            <a:ln>
              <a:noFill/>
            </a:ln>
          </p:spPr>
          <p:txBody>
            <a:bodyPr wrap="square" lIns="91425" tIns="91425" rIns="91425" bIns="91425" anchor="ctr" anchorCtr="0">
              <a:noAutofit/>
            </a:bodyPr>
            <a:lstStyle/>
            <a:p>
              <a:pPr marL="0" lvl="0" indent="0">
                <a:spcBef>
                  <a:spcPts val="0"/>
                </a:spcBef>
                <a:buNone/>
              </a:pPr>
              <a:endParaRPr/>
            </a:p>
          </p:txBody>
        </p:sp>
        <p:sp>
          <p:nvSpPr>
            <p:cNvPr id="73" name="Shape 73"/>
            <p:cNvSpPr/>
            <p:nvPr/>
          </p:nvSpPr>
          <p:spPr>
            <a:xfrm rot="-5400000">
              <a:off x="5618399" y="1236641"/>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marL="0" lvl="0" indent="0">
                <a:spcBef>
                  <a:spcPts val="0"/>
                </a:spcBef>
                <a:buNone/>
              </a:pPr>
              <a:endParaRPr/>
            </a:p>
          </p:txBody>
        </p:sp>
        <p:sp>
          <p:nvSpPr>
            <p:cNvPr id="74" name="Shape 74"/>
            <p:cNvSpPr/>
            <p:nvPr/>
          </p:nvSpPr>
          <p:spPr>
            <a:xfrm flipH="1">
              <a:off x="5849857" y="1444078"/>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marL="0" lvl="0" indent="0">
                <a:spcBef>
                  <a:spcPts val="0"/>
                </a:spcBef>
                <a:buNone/>
              </a:pPr>
              <a:endParaRPr/>
            </a:p>
          </p:txBody>
        </p:sp>
        <p:sp>
          <p:nvSpPr>
            <p:cNvPr id="75" name="Shape 75"/>
            <p:cNvSpPr/>
            <p:nvPr/>
          </p:nvSpPr>
          <p:spPr>
            <a:xfrm rot="-5400000">
              <a:off x="5987081" y="2469743"/>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marL="0" lvl="0" indent="0">
                <a:spcBef>
                  <a:spcPts val="0"/>
                </a:spcBef>
                <a:buNone/>
              </a:pPr>
              <a:endParaRPr/>
            </a:p>
          </p:txBody>
        </p:sp>
        <p:sp>
          <p:nvSpPr>
            <p:cNvPr id="76" name="Shape 76"/>
            <p:cNvSpPr/>
            <p:nvPr/>
          </p:nvSpPr>
          <p:spPr>
            <a:xfrm flipH="1">
              <a:off x="6222115" y="2677179"/>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marL="0" lvl="0" indent="0">
                <a:spcBef>
                  <a:spcPts val="0"/>
                </a:spcBef>
                <a:buNone/>
              </a:pPr>
              <a:endParaRPr/>
            </a:p>
          </p:txBody>
        </p:sp>
        <p:sp>
          <p:nvSpPr>
            <p:cNvPr id="77" name="Shape 77"/>
            <p:cNvSpPr/>
            <p:nvPr/>
          </p:nvSpPr>
          <p:spPr>
            <a:xfrm rot="-5400000">
              <a:off x="6675341" y="1862244"/>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marL="0" lvl="0" indent="0">
                <a:spcBef>
                  <a:spcPts val="0"/>
                </a:spcBef>
                <a:buNone/>
              </a:pPr>
              <a:endParaRPr/>
            </a:p>
          </p:txBody>
        </p:sp>
        <p:sp>
          <p:nvSpPr>
            <p:cNvPr id="78" name="Shape 78"/>
            <p:cNvSpPr/>
            <p:nvPr/>
          </p:nvSpPr>
          <p:spPr>
            <a:xfrm flipH="1">
              <a:off x="6908099" y="2069680"/>
              <a:ext cx="808800" cy="808800"/>
            </a:xfrm>
            <a:prstGeom prst="diagStripe">
              <a:avLst>
                <a:gd name="adj" fmla="val 50000"/>
              </a:avLst>
            </a:prstGeom>
            <a:solidFill>
              <a:schemeClr val="lt2"/>
            </a:solidFill>
            <a:ln>
              <a:noFill/>
            </a:ln>
          </p:spPr>
          <p:txBody>
            <a:bodyPr wrap="square" lIns="91425" tIns="91425" rIns="91425" bIns="91425" anchor="ctr" anchorCtr="0">
              <a:noAutofit/>
            </a:bodyPr>
            <a:lstStyle/>
            <a:p>
              <a:pPr marL="0" lvl="0" indent="0">
                <a:spcBef>
                  <a:spcPts val="0"/>
                </a:spcBef>
                <a:buNone/>
              </a:pPr>
              <a:endParaRPr/>
            </a:p>
          </p:txBody>
        </p:sp>
        <p:sp>
          <p:nvSpPr>
            <p:cNvPr id="79" name="Shape 79"/>
            <p:cNvSpPr/>
            <p:nvPr/>
          </p:nvSpPr>
          <p:spPr>
            <a:xfrm rot="-5400000">
              <a:off x="6861141" y="2478088"/>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marL="0" lvl="0" indent="0">
                <a:spcBef>
                  <a:spcPts val="0"/>
                </a:spcBef>
                <a:buNone/>
              </a:pPr>
              <a:endParaRPr/>
            </a:p>
          </p:txBody>
        </p:sp>
        <p:sp>
          <p:nvSpPr>
            <p:cNvPr id="80" name="Shape 80"/>
            <p:cNvSpPr/>
            <p:nvPr/>
          </p:nvSpPr>
          <p:spPr>
            <a:xfrm flipH="1">
              <a:off x="7965266" y="2693191"/>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marL="0" lvl="0" indent="0">
                <a:spcBef>
                  <a:spcPts val="0"/>
                </a:spcBef>
                <a:buNone/>
              </a:pPr>
              <a:endParaRPr/>
            </a:p>
          </p:txBody>
        </p:sp>
        <p:sp>
          <p:nvSpPr>
            <p:cNvPr id="81" name="Shape 81"/>
            <p:cNvSpPr/>
            <p:nvPr/>
          </p:nvSpPr>
          <p:spPr>
            <a:xfrm flipH="1">
              <a:off x="8145082" y="3309036"/>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marL="0" lvl="0" indent="0">
                <a:spcBef>
                  <a:spcPts val="0"/>
                </a:spcBef>
                <a:buNone/>
              </a:pPr>
              <a:endParaRPr/>
            </a:p>
          </p:txBody>
        </p:sp>
        <p:sp>
          <p:nvSpPr>
            <p:cNvPr id="82" name="Shape 82"/>
            <p:cNvSpPr/>
            <p:nvPr/>
          </p:nvSpPr>
          <p:spPr>
            <a:xfrm rot="-5400000">
              <a:off x="7047599" y="3095345"/>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marL="0" lvl="0" indent="0">
                <a:spcBef>
                  <a:spcPts val="0"/>
                </a:spcBef>
                <a:buNone/>
              </a:pPr>
              <a:endParaRPr/>
            </a:p>
          </p:txBody>
        </p:sp>
        <p:sp>
          <p:nvSpPr>
            <p:cNvPr id="83" name="Shape 83"/>
            <p:cNvSpPr/>
            <p:nvPr/>
          </p:nvSpPr>
          <p:spPr>
            <a:xfrm flipH="1">
              <a:off x="7276649" y="3302781"/>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marL="0" lvl="0" indent="0">
                <a:spcBef>
                  <a:spcPts val="0"/>
                </a:spcBef>
                <a:buNone/>
              </a:pPr>
              <a:endParaRPr/>
            </a:p>
          </p:txBody>
        </p:sp>
        <p:sp>
          <p:nvSpPr>
            <p:cNvPr id="84" name="Shape 84"/>
            <p:cNvSpPr/>
            <p:nvPr/>
          </p:nvSpPr>
          <p:spPr>
            <a:xfrm rot="-5400000">
              <a:off x="7227414" y="3711189"/>
              <a:ext cx="808800" cy="808800"/>
            </a:xfrm>
            <a:prstGeom prst="diagStripe">
              <a:avLst>
                <a:gd name="adj" fmla="val 50000"/>
              </a:avLst>
            </a:prstGeom>
            <a:solidFill>
              <a:schemeClr val="accent1"/>
            </a:solidFill>
            <a:ln>
              <a:noFill/>
            </a:ln>
          </p:spPr>
          <p:txBody>
            <a:bodyPr wrap="square" lIns="91425" tIns="91425" rIns="91425" bIns="91425" anchor="ctr" anchorCtr="0">
              <a:noAutofit/>
            </a:bodyPr>
            <a:lstStyle/>
            <a:p>
              <a:pPr marL="0" lvl="0" indent="0">
                <a:spcBef>
                  <a:spcPts val="0"/>
                </a:spcBef>
                <a:buNone/>
              </a:pPr>
              <a:endParaRPr/>
            </a:p>
          </p:txBody>
        </p:sp>
        <p:sp>
          <p:nvSpPr>
            <p:cNvPr id="85" name="Shape 85"/>
            <p:cNvSpPr/>
            <p:nvPr/>
          </p:nvSpPr>
          <p:spPr>
            <a:xfrm flipH="1">
              <a:off x="7462448" y="3918625"/>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marL="0" lvl="0" indent="0">
                <a:spcBef>
                  <a:spcPts val="0"/>
                </a:spcBef>
                <a:buNone/>
              </a:pPr>
              <a:endParaRPr/>
            </a:p>
          </p:txBody>
        </p:sp>
        <p:sp>
          <p:nvSpPr>
            <p:cNvPr id="86" name="Shape 86"/>
            <p:cNvSpPr/>
            <p:nvPr/>
          </p:nvSpPr>
          <p:spPr>
            <a:xfrm rot="-5400000">
              <a:off x="8102491" y="3718856"/>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marL="0" lvl="0" indent="0">
                <a:spcBef>
                  <a:spcPts val="0"/>
                </a:spcBef>
                <a:buNone/>
              </a:pPr>
              <a:endParaRPr/>
            </a:p>
          </p:txBody>
        </p:sp>
        <p:sp>
          <p:nvSpPr>
            <p:cNvPr id="87" name="Shape 87"/>
            <p:cNvSpPr/>
            <p:nvPr/>
          </p:nvSpPr>
          <p:spPr>
            <a:xfrm flipH="1">
              <a:off x="8334533" y="3926292"/>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marL="0" lvl="0" indent="0">
                <a:spcBef>
                  <a:spcPts val="0"/>
                </a:spcBef>
                <a:buNone/>
              </a:pPr>
              <a:endParaRPr/>
            </a:p>
          </p:txBody>
        </p:sp>
        <p:sp>
          <p:nvSpPr>
            <p:cNvPr id="88" name="Shape 88"/>
            <p:cNvSpPr/>
            <p:nvPr/>
          </p:nvSpPr>
          <p:spPr>
            <a:xfrm rot="-5400000">
              <a:off x="8288290" y="4334700"/>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marL="0" lvl="0" indent="0">
                <a:spcBef>
                  <a:spcPts val="0"/>
                </a:spcBef>
                <a:buNone/>
              </a:pPr>
              <a:endParaRPr/>
            </a:p>
          </p:txBody>
        </p:sp>
      </p:grpSp>
      <p:sp>
        <p:nvSpPr>
          <p:cNvPr id="89" name="Shape 89"/>
          <p:cNvSpPr txBox="1">
            <a:spLocks noGrp="1"/>
          </p:cNvSpPr>
          <p:nvPr>
            <p:ph type="title"/>
          </p:nvPr>
        </p:nvSpPr>
        <p:spPr>
          <a:xfrm>
            <a:off x="823850" y="866775"/>
            <a:ext cx="4587000" cy="3521100"/>
          </a:xfrm>
          <a:prstGeom prst="rect">
            <a:avLst/>
          </a:prstGeom>
        </p:spPr>
        <p:txBody>
          <a:bodyPr wrap="square" lIns="91425" tIns="91425" rIns="91425" bIns="91425" anchor="ctr" anchorCtr="0"/>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a:endParaRPr/>
          </a:p>
        </p:txBody>
      </p:sp>
      <p:sp>
        <p:nvSpPr>
          <p:cNvPr id="90" name="Shape 9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91"/>
        <p:cNvGrpSpPr/>
        <p:nvPr/>
      </p:nvGrpSpPr>
      <p:grpSpPr>
        <a:xfrm>
          <a:off x="0" y="0"/>
          <a:ext cx="0" cy="0"/>
          <a:chOff x="0" y="0"/>
          <a:chExt cx="0" cy="0"/>
        </a:xfrm>
      </p:grpSpPr>
      <p:grpSp>
        <p:nvGrpSpPr>
          <p:cNvPr id="92" name="Shape 92"/>
          <p:cNvGrpSpPr/>
          <p:nvPr/>
        </p:nvGrpSpPr>
        <p:grpSpPr>
          <a:xfrm>
            <a:off x="0" y="381001"/>
            <a:ext cx="1037850" cy="1016287"/>
            <a:chOff x="0" y="381001"/>
            <a:chExt cx="1037850" cy="1016287"/>
          </a:xfrm>
        </p:grpSpPr>
        <p:sp>
          <p:nvSpPr>
            <p:cNvPr id="93" name="Shape 93"/>
            <p:cNvSpPr/>
            <p:nvPr/>
          </p:nvSpPr>
          <p:spPr>
            <a:xfrm rot="-5400000">
              <a:off x="0" y="381001"/>
              <a:ext cx="808800" cy="808800"/>
            </a:xfrm>
            <a:prstGeom prst="diagStripe">
              <a:avLst>
                <a:gd name="adj" fmla="val 50000"/>
              </a:avLst>
            </a:prstGeom>
            <a:solidFill>
              <a:schemeClr val="accent1"/>
            </a:solidFill>
            <a:ln>
              <a:noFill/>
            </a:ln>
          </p:spPr>
          <p:txBody>
            <a:bodyPr wrap="square" lIns="91425" tIns="91425" rIns="91425" bIns="91425" anchor="ctr" anchorCtr="0">
              <a:noAutofit/>
            </a:bodyPr>
            <a:lstStyle/>
            <a:p>
              <a:pPr marL="0" lvl="0" indent="0">
                <a:spcBef>
                  <a:spcPts val="0"/>
                </a:spcBef>
                <a:buNone/>
              </a:pPr>
              <a:endParaRPr/>
            </a:p>
          </p:txBody>
        </p:sp>
        <p:sp>
          <p:nvSpPr>
            <p:cNvPr id="94" name="Shape 94"/>
            <p:cNvSpPr/>
            <p:nvPr/>
          </p:nvSpPr>
          <p:spPr>
            <a:xfrm flipH="1">
              <a:off x="229050" y="588489"/>
              <a:ext cx="808800" cy="808800"/>
            </a:xfrm>
            <a:prstGeom prst="diagStripe">
              <a:avLst>
                <a:gd name="adj" fmla="val 50000"/>
              </a:avLst>
            </a:prstGeom>
            <a:solidFill>
              <a:schemeClr val="lt2"/>
            </a:solidFill>
            <a:ln>
              <a:noFill/>
            </a:ln>
          </p:spPr>
          <p:txBody>
            <a:bodyPr wrap="square" lIns="91425" tIns="91425" rIns="91425" bIns="91425" anchor="ctr" anchorCtr="0">
              <a:noAutofit/>
            </a:bodyPr>
            <a:lstStyle/>
            <a:p>
              <a:pPr marL="0" lvl="0" indent="0">
                <a:spcBef>
                  <a:spcPts val="0"/>
                </a:spcBef>
                <a:buNone/>
              </a:pPr>
              <a:endParaRPr/>
            </a:p>
          </p:txBody>
        </p:sp>
      </p:grpSp>
      <p:sp>
        <p:nvSpPr>
          <p:cNvPr id="95" name="Shape 95"/>
          <p:cNvSpPr txBox="1">
            <a:spLocks noGrp="1"/>
          </p:cNvSpPr>
          <p:nvPr>
            <p:ph type="title"/>
          </p:nvPr>
        </p:nvSpPr>
        <p:spPr>
          <a:xfrm>
            <a:off x="1297500" y="1658325"/>
            <a:ext cx="3036300" cy="1751700"/>
          </a:xfrm>
          <a:prstGeom prst="rect">
            <a:avLst/>
          </a:prstGeom>
        </p:spPr>
        <p:txBody>
          <a:bodyPr wrap="square" lIns="91425" tIns="91425" rIns="91425" bIns="91425" anchor="t" anchorCtr="0"/>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a:endParaRPr/>
          </a:p>
        </p:txBody>
      </p:sp>
      <p:sp>
        <p:nvSpPr>
          <p:cNvPr id="96" name="Shape 96"/>
          <p:cNvSpPr txBox="1">
            <a:spLocks noGrp="1"/>
          </p:cNvSpPr>
          <p:nvPr>
            <p:ph type="subTitle" idx="1"/>
          </p:nvPr>
        </p:nvSpPr>
        <p:spPr>
          <a:xfrm>
            <a:off x="1297500" y="3538000"/>
            <a:ext cx="3036300" cy="506100"/>
          </a:xfrm>
          <a:prstGeom prst="rect">
            <a:avLst/>
          </a:prstGeom>
        </p:spPr>
        <p:txBody>
          <a:bodyPr wrap="square" lIns="91425" tIns="91425" rIns="91425" bIns="91425" anchor="t" anchorCtr="0"/>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Shape 97"/>
          <p:cNvSpPr txBox="1">
            <a:spLocks noGrp="1"/>
          </p:cNvSpPr>
          <p:nvPr>
            <p:ph type="body" idx="2"/>
          </p:nvPr>
        </p:nvSpPr>
        <p:spPr>
          <a:xfrm>
            <a:off x="4648200" y="1696600"/>
            <a:ext cx="3676800" cy="2347500"/>
          </a:xfrm>
          <a:prstGeom prst="rect">
            <a:avLst/>
          </a:prstGeom>
        </p:spPr>
        <p:txBody>
          <a:bodyPr wrap="square" lIns="91425" tIns="91425" rIns="91425" bIns="91425" anchor="t" anchorCtr="0"/>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a:endParaRPr/>
          </a:p>
        </p:txBody>
      </p:sp>
      <p:sp>
        <p:nvSpPr>
          <p:cNvPr id="98" name="Shape 98"/>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99"/>
        <p:cNvGrpSpPr/>
        <p:nvPr/>
      </p:nvGrpSpPr>
      <p:grpSpPr>
        <a:xfrm>
          <a:off x="0" y="0"/>
          <a:ext cx="0" cy="0"/>
          <a:chOff x="0" y="0"/>
          <a:chExt cx="0" cy="0"/>
        </a:xfrm>
      </p:grpSpPr>
      <p:grpSp>
        <p:nvGrpSpPr>
          <p:cNvPr id="100" name="Shape 100"/>
          <p:cNvGrpSpPr/>
          <p:nvPr/>
        </p:nvGrpSpPr>
        <p:grpSpPr>
          <a:xfrm>
            <a:off x="0" y="4128572"/>
            <a:ext cx="698925" cy="684657"/>
            <a:chOff x="0" y="3785672"/>
            <a:chExt cx="698925" cy="684657"/>
          </a:xfrm>
        </p:grpSpPr>
        <p:sp>
          <p:nvSpPr>
            <p:cNvPr id="101" name="Shape 101"/>
            <p:cNvSpPr/>
            <p:nvPr/>
          </p:nvSpPr>
          <p:spPr>
            <a:xfrm rot="-5400000">
              <a:off x="0" y="3785672"/>
              <a:ext cx="544800" cy="544800"/>
            </a:xfrm>
            <a:prstGeom prst="diagStripe">
              <a:avLst>
                <a:gd name="adj" fmla="val 50000"/>
              </a:avLst>
            </a:prstGeom>
            <a:solidFill>
              <a:schemeClr val="lt1">
                <a:alpha val="9620"/>
              </a:schemeClr>
            </a:solidFill>
            <a:ln>
              <a:noFill/>
            </a:ln>
          </p:spPr>
          <p:txBody>
            <a:bodyPr wrap="square" lIns="91425" tIns="91425" rIns="91425" bIns="91425" anchor="ctr" anchorCtr="0">
              <a:noAutofit/>
            </a:bodyPr>
            <a:lstStyle/>
            <a:p>
              <a:pPr marL="0" lvl="0" indent="0">
                <a:spcBef>
                  <a:spcPts val="0"/>
                </a:spcBef>
                <a:buNone/>
              </a:pPr>
              <a:endParaRPr/>
            </a:p>
          </p:txBody>
        </p:sp>
        <p:sp>
          <p:nvSpPr>
            <p:cNvPr id="102" name="Shape 102"/>
            <p:cNvSpPr/>
            <p:nvPr/>
          </p:nvSpPr>
          <p:spPr>
            <a:xfrm flipH="1">
              <a:off x="154125" y="3925529"/>
              <a:ext cx="544800" cy="544800"/>
            </a:xfrm>
            <a:prstGeom prst="diagStripe">
              <a:avLst>
                <a:gd name="adj" fmla="val 50000"/>
              </a:avLst>
            </a:prstGeom>
            <a:solidFill>
              <a:schemeClr val="lt1">
                <a:alpha val="9620"/>
              </a:schemeClr>
            </a:solidFill>
            <a:ln>
              <a:noFill/>
            </a:ln>
          </p:spPr>
          <p:txBody>
            <a:bodyPr wrap="square" lIns="91425" tIns="91425" rIns="91425" bIns="91425" anchor="ctr" anchorCtr="0">
              <a:noAutofit/>
            </a:bodyPr>
            <a:lstStyle/>
            <a:p>
              <a:pPr marL="0" lvl="0" indent="0">
                <a:spcBef>
                  <a:spcPts val="0"/>
                </a:spcBef>
                <a:buNone/>
              </a:pPr>
              <a:endParaRPr/>
            </a:p>
          </p:txBody>
        </p:sp>
      </p:grpSp>
      <p:sp>
        <p:nvSpPr>
          <p:cNvPr id="103" name="Shape 103"/>
          <p:cNvSpPr txBox="1">
            <a:spLocks noGrp="1"/>
          </p:cNvSpPr>
          <p:nvPr>
            <p:ph type="body" idx="1"/>
          </p:nvPr>
        </p:nvSpPr>
        <p:spPr>
          <a:xfrm>
            <a:off x="812725" y="4305375"/>
            <a:ext cx="6936000" cy="523800"/>
          </a:xfrm>
          <a:prstGeom prst="rect">
            <a:avLst/>
          </a:prstGeom>
        </p:spPr>
        <p:txBody>
          <a:bodyPr wrap="square" lIns="91425" tIns="91425" rIns="91425" bIns="91425" anchor="ctr" anchorCtr="0"/>
          <a:lstStyle>
            <a:lvl1pPr lvl="0">
              <a:lnSpc>
                <a:spcPct val="100000"/>
              </a:lnSpc>
              <a:spcBef>
                <a:spcPts val="0"/>
              </a:spcBef>
              <a:spcAft>
                <a:spcPts val="0"/>
              </a:spcAft>
              <a:buSzPts val="1300"/>
              <a:buNone/>
              <a:defRPr/>
            </a:lvl1pPr>
          </a:lstStyle>
          <a:p>
            <a:endParaRPr/>
          </a:p>
        </p:txBody>
      </p:sp>
      <p:sp>
        <p:nvSpPr>
          <p:cNvPr id="104" name="Shape 10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lt1"/>
              </a:buClr>
              <a:buSzPts val="1300"/>
              <a:buFont typeface="Lato"/>
              <a:buChar char="●"/>
              <a:defRPr sz="1300">
                <a:solidFill>
                  <a:schemeClr val="lt1"/>
                </a:solidFill>
                <a:latin typeface="Lato"/>
                <a:ea typeface="Lato"/>
                <a:cs typeface="Lato"/>
                <a:sym typeface="Lato"/>
              </a:defRPr>
            </a:lvl1pPr>
            <a:lvl2pPr lvl="1">
              <a:lnSpc>
                <a:spcPct val="115000"/>
              </a:lnSpc>
              <a:spcBef>
                <a:spcPts val="0"/>
              </a:spcBef>
              <a:spcAft>
                <a:spcPts val="1600"/>
              </a:spcAft>
              <a:buClr>
                <a:schemeClr val="lt1"/>
              </a:buClr>
              <a:buSzPts val="1100"/>
              <a:buFont typeface="Lato"/>
              <a:buChar char="○"/>
              <a:defRPr sz="1100">
                <a:solidFill>
                  <a:schemeClr val="lt1"/>
                </a:solidFill>
                <a:latin typeface="Lato"/>
                <a:ea typeface="Lato"/>
                <a:cs typeface="Lato"/>
                <a:sym typeface="Lato"/>
              </a:defRPr>
            </a:lvl2pPr>
            <a:lvl3pPr lvl="2">
              <a:lnSpc>
                <a:spcPct val="115000"/>
              </a:lnSpc>
              <a:spcBef>
                <a:spcPts val="0"/>
              </a:spcBef>
              <a:spcAft>
                <a:spcPts val="1600"/>
              </a:spcAft>
              <a:buClr>
                <a:schemeClr val="lt1"/>
              </a:buClr>
              <a:buSzPts val="1100"/>
              <a:buFont typeface="Lato"/>
              <a:buChar char="■"/>
              <a:defRPr sz="1100">
                <a:solidFill>
                  <a:schemeClr val="lt1"/>
                </a:solidFill>
                <a:latin typeface="Lato"/>
                <a:ea typeface="Lato"/>
                <a:cs typeface="Lato"/>
                <a:sym typeface="Lato"/>
              </a:defRPr>
            </a:lvl3pPr>
            <a:lvl4pPr lvl="3">
              <a:lnSpc>
                <a:spcPct val="115000"/>
              </a:lnSpc>
              <a:spcBef>
                <a:spcPts val="0"/>
              </a:spcBef>
              <a:spcAft>
                <a:spcPts val="1600"/>
              </a:spcAft>
              <a:buClr>
                <a:schemeClr val="lt1"/>
              </a:buClr>
              <a:buSzPts val="1100"/>
              <a:buFont typeface="Lato"/>
              <a:buChar char="●"/>
              <a:defRPr sz="1100">
                <a:solidFill>
                  <a:schemeClr val="lt1"/>
                </a:solidFill>
                <a:latin typeface="Lato"/>
                <a:ea typeface="Lato"/>
                <a:cs typeface="Lato"/>
                <a:sym typeface="Lato"/>
              </a:defRPr>
            </a:lvl4pPr>
            <a:lvl5pPr lvl="4">
              <a:lnSpc>
                <a:spcPct val="115000"/>
              </a:lnSpc>
              <a:spcBef>
                <a:spcPts val="0"/>
              </a:spcBef>
              <a:spcAft>
                <a:spcPts val="1600"/>
              </a:spcAft>
              <a:buClr>
                <a:schemeClr val="lt1"/>
              </a:buClr>
              <a:buSzPts val="1100"/>
              <a:buFont typeface="Lato"/>
              <a:buChar char="○"/>
              <a:defRPr sz="1100">
                <a:solidFill>
                  <a:schemeClr val="lt1"/>
                </a:solidFill>
                <a:latin typeface="Lato"/>
                <a:ea typeface="Lato"/>
                <a:cs typeface="Lato"/>
                <a:sym typeface="Lato"/>
              </a:defRPr>
            </a:lvl5pPr>
            <a:lvl6pPr lvl="5">
              <a:lnSpc>
                <a:spcPct val="115000"/>
              </a:lnSpc>
              <a:spcBef>
                <a:spcPts val="0"/>
              </a:spcBef>
              <a:spcAft>
                <a:spcPts val="1600"/>
              </a:spcAft>
              <a:buClr>
                <a:schemeClr val="lt1"/>
              </a:buClr>
              <a:buSzPts val="1100"/>
              <a:buFont typeface="Lato"/>
              <a:buChar char="■"/>
              <a:defRPr sz="1100">
                <a:solidFill>
                  <a:schemeClr val="lt1"/>
                </a:solidFill>
                <a:latin typeface="Lato"/>
                <a:ea typeface="Lato"/>
                <a:cs typeface="Lato"/>
                <a:sym typeface="Lato"/>
              </a:defRPr>
            </a:lvl6pPr>
            <a:lvl7pPr lvl="6">
              <a:lnSpc>
                <a:spcPct val="115000"/>
              </a:lnSpc>
              <a:spcBef>
                <a:spcPts val="0"/>
              </a:spcBef>
              <a:spcAft>
                <a:spcPts val="1600"/>
              </a:spcAft>
              <a:buClr>
                <a:schemeClr val="lt1"/>
              </a:buClr>
              <a:buSzPts val="1100"/>
              <a:buFont typeface="Lato"/>
              <a:buChar char="●"/>
              <a:defRPr sz="1100">
                <a:solidFill>
                  <a:schemeClr val="lt1"/>
                </a:solidFill>
                <a:latin typeface="Lato"/>
                <a:ea typeface="Lato"/>
                <a:cs typeface="Lato"/>
                <a:sym typeface="Lato"/>
              </a:defRPr>
            </a:lvl7pPr>
            <a:lvl8pPr lvl="7">
              <a:lnSpc>
                <a:spcPct val="115000"/>
              </a:lnSpc>
              <a:spcBef>
                <a:spcPts val="0"/>
              </a:spcBef>
              <a:spcAft>
                <a:spcPts val="1600"/>
              </a:spcAft>
              <a:buClr>
                <a:schemeClr val="lt1"/>
              </a:buClr>
              <a:buSzPts val="1100"/>
              <a:buFont typeface="Lato"/>
              <a:buChar char="○"/>
              <a:defRPr sz="1100">
                <a:solidFill>
                  <a:schemeClr val="lt1"/>
                </a:solidFill>
                <a:latin typeface="Lato"/>
                <a:ea typeface="Lato"/>
                <a:cs typeface="Lato"/>
                <a:sym typeface="Lato"/>
              </a:defRPr>
            </a:lvl8pPr>
            <a:lvl9pPr lvl="8">
              <a:lnSpc>
                <a:spcPct val="115000"/>
              </a:lnSpc>
              <a:spcBef>
                <a:spcPts val="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marL="0" lvl="0" indent="0" algn="r">
              <a:spcBef>
                <a:spcPts val="0"/>
              </a:spcBef>
              <a:buNone/>
            </a:pPr>
            <a:fld id="{00000000-1234-1234-1234-123412341234}" type="slidenum">
              <a:rPr lang="en" sz="1000">
                <a:solidFill>
                  <a:schemeClr val="lt1"/>
                </a:solidFill>
                <a:latin typeface="Lato"/>
                <a:ea typeface="Lato"/>
                <a:cs typeface="Lato"/>
                <a:sym typeface="Lato"/>
              </a:rPr>
              <a:t>‹#›</a:t>
            </a:fld>
            <a:endParaRPr lang="en" sz="1000">
              <a:solidFill>
                <a:schemeClr val="lt1"/>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ryqNQnzAmBs" TargetMode="External"/><Relationship Id="rId4" Type="http://schemas.openxmlformats.org/officeDocument/2006/relationships/image" Target="../media/image8.jp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hyperlink" Target="https://www.nesta.org.uk/sites/default/files/collaboration_and_collective_impact_-_geoff_mulgan.pdf" TargetMode="External"/><Relationship Id="rId4" Type="http://schemas.openxmlformats.org/officeDocument/2006/relationships/hyperlink" Target="https://www.youtube.com/watch?v=ryqNQnzAmBs" TargetMode="External"/><Relationship Id="rId5" Type="http://schemas.openxmlformats.org/officeDocument/2006/relationships/hyperlink" Target="http://www.hbs.edu/faculty/Publication%20Files/11-127.pdf" TargetMode="External"/><Relationship Id="rId6" Type="http://schemas.openxmlformats.org/officeDocument/2006/relationships/hyperlink" Target="http://www.jstor.org/stable/40397648" TargetMode="External"/><Relationship Id="rId7" Type="http://schemas.openxmlformats.org/officeDocument/2006/relationships/hyperlink" Target="https://www.youtube.com/watch?v=PSt_op3fQck" TargetMode="External"/><Relationship Id="rId8" Type="http://schemas.openxmlformats.org/officeDocument/2006/relationships/hyperlink" Target="http://www.tandfonline.com/doi/pdf/10.1080/14703297.2016.1156010" TargetMode="External"/><Relationship Id="rId9" Type="http://schemas.openxmlformats.org/officeDocument/2006/relationships/hyperlink" Target="https://www.youtube.com/watch?v=4bWpYNuRiEY" TargetMode="External"/><Relationship Id="rId10" Type="http://schemas.openxmlformats.org/officeDocument/2006/relationships/hyperlink" Target="http://mail.langrid.org/publications/06/ishida-saint2006.pdf" TargetMode="External"/><Relationship Id="rId11" Type="http://schemas.openxmlformats.org/officeDocument/2006/relationships/hyperlink" Target="https://www.youtube.com/watch?v=_y03t4_zGRs" TargetMode="External"/><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PSt_op3fQck" TargetMode="External"/><Relationship Id="rId4" Type="http://schemas.openxmlformats.org/officeDocument/2006/relationships/image" Target="../media/image1.jp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p:nvPr>
        </p:nvSpPr>
        <p:spPr>
          <a:xfrm>
            <a:off x="3155075" y="1113925"/>
            <a:ext cx="5772300" cy="1617600"/>
          </a:xfrm>
          <a:prstGeom prst="rect">
            <a:avLst/>
          </a:prstGeom>
        </p:spPr>
        <p:txBody>
          <a:bodyPr wrap="square" lIns="91425" tIns="91425" rIns="91425" bIns="91425" anchor="t" anchorCtr="0">
            <a:noAutofit/>
          </a:bodyPr>
          <a:lstStyle/>
          <a:p>
            <a:pPr marL="0" lvl="0" indent="0">
              <a:spcBef>
                <a:spcPts val="0"/>
              </a:spcBef>
              <a:buNone/>
            </a:pPr>
            <a:r>
              <a:rPr lang="en" sz="3600">
                <a:latin typeface="Raleway"/>
                <a:ea typeface="Raleway"/>
                <a:cs typeface="Raleway"/>
                <a:sym typeface="Raleway"/>
              </a:rPr>
              <a:t>Intercultural Collaboration in the Work Environment</a:t>
            </a:r>
          </a:p>
        </p:txBody>
      </p:sp>
      <p:sp>
        <p:nvSpPr>
          <p:cNvPr id="135" name="Shape 135"/>
          <p:cNvSpPr txBox="1">
            <a:spLocks noGrp="1"/>
          </p:cNvSpPr>
          <p:nvPr>
            <p:ph type="subTitle" idx="1"/>
          </p:nvPr>
        </p:nvSpPr>
        <p:spPr>
          <a:xfrm>
            <a:off x="1166675" y="2905150"/>
            <a:ext cx="7081200" cy="1617600"/>
          </a:xfrm>
          <a:prstGeom prst="rect">
            <a:avLst/>
          </a:prstGeom>
        </p:spPr>
        <p:txBody>
          <a:bodyPr wrap="square" lIns="91425" tIns="91425" rIns="91425" bIns="91425" anchor="t" anchorCtr="0">
            <a:noAutofit/>
          </a:bodyPr>
          <a:lstStyle/>
          <a:p>
            <a:pPr marL="0" lvl="0" indent="0" algn="ctr" rtl="0">
              <a:spcBef>
                <a:spcPts val="0"/>
              </a:spcBef>
              <a:buNone/>
            </a:pPr>
            <a:r>
              <a:rPr lang="en" sz="2400">
                <a:solidFill>
                  <a:srgbClr val="FFFFFF"/>
                </a:solidFill>
                <a:latin typeface="Raleway"/>
                <a:ea typeface="Raleway"/>
                <a:cs typeface="Raleway"/>
                <a:sym typeface="Raleway"/>
              </a:rPr>
              <a:t>Virtual Team Project</a:t>
            </a:r>
          </a:p>
          <a:p>
            <a:pPr marL="0" lvl="0" indent="0" algn="ctr" rtl="0">
              <a:spcBef>
                <a:spcPts val="0"/>
              </a:spcBef>
              <a:buNone/>
            </a:pPr>
            <a:r>
              <a:rPr lang="en" sz="2400">
                <a:solidFill>
                  <a:srgbClr val="FFFFFF"/>
                </a:solidFill>
                <a:latin typeface="Raleway"/>
                <a:ea typeface="Raleway"/>
                <a:cs typeface="Raleway"/>
                <a:sym typeface="Raleway"/>
              </a:rPr>
              <a:t>Group 7</a:t>
            </a:r>
          </a:p>
          <a:p>
            <a:pPr marL="0" lvl="0" indent="0" algn="ctr" rtl="0">
              <a:spcBef>
                <a:spcPts val="0"/>
              </a:spcBef>
              <a:buNone/>
            </a:pPr>
            <a:r>
              <a:rPr lang="en" sz="2400">
                <a:solidFill>
                  <a:srgbClr val="FFFFFF"/>
                </a:solidFill>
                <a:latin typeface="Raleway"/>
                <a:ea typeface="Raleway"/>
                <a:cs typeface="Raleway"/>
                <a:sym typeface="Raleway"/>
              </a:rPr>
              <a:t>Emily McNamara, Nikita Punit, Samantha Nelson, Michael Sudol, Pedro Guarin Camargo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1095050" y="587025"/>
            <a:ext cx="7294800" cy="572700"/>
          </a:xfrm>
          <a:prstGeom prst="rect">
            <a:avLst/>
          </a:prstGeom>
        </p:spPr>
        <p:txBody>
          <a:bodyPr wrap="square" lIns="91425" tIns="91425" rIns="91425" bIns="91425" anchor="t" anchorCtr="0">
            <a:noAutofit/>
          </a:bodyPr>
          <a:lstStyle/>
          <a:p>
            <a:pPr marL="0" lvl="0" indent="0" algn="ctr">
              <a:spcBef>
                <a:spcPts val="0"/>
              </a:spcBef>
              <a:buNone/>
            </a:pPr>
            <a:r>
              <a:rPr lang="en" sz="3000"/>
              <a:t>Findings</a:t>
            </a:r>
          </a:p>
        </p:txBody>
      </p:sp>
      <p:sp>
        <p:nvSpPr>
          <p:cNvPr id="196" name="Shape 196"/>
          <p:cNvSpPr txBox="1">
            <a:spLocks noGrp="1"/>
          </p:cNvSpPr>
          <p:nvPr>
            <p:ph type="body" idx="1"/>
          </p:nvPr>
        </p:nvSpPr>
        <p:spPr>
          <a:xfrm>
            <a:off x="598550" y="1458850"/>
            <a:ext cx="7892700" cy="3019800"/>
          </a:xfrm>
          <a:prstGeom prst="rect">
            <a:avLst/>
          </a:prstGeom>
        </p:spPr>
        <p:txBody>
          <a:bodyPr wrap="square" lIns="91425" tIns="91425" rIns="91425" bIns="91425" anchor="t" anchorCtr="0">
            <a:noAutofit/>
          </a:bodyPr>
          <a:lstStyle/>
          <a:p>
            <a:pPr marL="457200" lvl="0" indent="-342900" rtl="0">
              <a:spcBef>
                <a:spcPts val="0"/>
              </a:spcBef>
              <a:spcAft>
                <a:spcPts val="0"/>
              </a:spcAft>
              <a:buSzPts val="1800"/>
              <a:buChar char="●"/>
            </a:pPr>
            <a:r>
              <a:rPr lang="en" sz="1800"/>
              <a:t>Students said ‘in some ways we are already belong to a kind of global culture’.</a:t>
            </a:r>
          </a:p>
          <a:p>
            <a:pPr marL="457200" lvl="0" indent="-342900" rtl="0">
              <a:spcBef>
                <a:spcPts val="0"/>
              </a:spcBef>
              <a:spcAft>
                <a:spcPts val="0"/>
              </a:spcAft>
              <a:buSzPts val="1800"/>
              <a:buChar char="●"/>
            </a:pPr>
            <a:r>
              <a:rPr lang="en" sz="1800"/>
              <a:t>All the students found they need to engage more, and could benefit from learning inclusive communicative behaviors.</a:t>
            </a:r>
          </a:p>
          <a:p>
            <a:pPr marL="457200" lvl="0" indent="-342900" rtl="0">
              <a:spcBef>
                <a:spcPts val="0"/>
              </a:spcBef>
              <a:spcAft>
                <a:spcPts val="0"/>
              </a:spcAft>
              <a:buSzPts val="1800"/>
              <a:buChar char="●"/>
            </a:pPr>
            <a:r>
              <a:rPr lang="en" sz="1800"/>
              <a:t>Language difficulties were also a finding, some students only spoke English as a second language or ‘cultural’ unwillingness to speak.</a:t>
            </a:r>
          </a:p>
          <a:p>
            <a:pPr marL="457200" lvl="0" indent="-342900" rtl="0">
              <a:spcBef>
                <a:spcPts val="0"/>
              </a:spcBef>
              <a:spcAft>
                <a:spcPts val="0"/>
              </a:spcAft>
              <a:buSzPts val="1800"/>
              <a:buChar char="●"/>
            </a:pPr>
            <a:r>
              <a:rPr lang="en" sz="1800"/>
              <a:t>A general acceptance that differentiation emerged from group behavior, and with joint responsibility. </a:t>
            </a:r>
          </a:p>
          <a:p>
            <a:pPr marL="457200" lvl="0" indent="-342900">
              <a:spcBef>
                <a:spcPts val="0"/>
              </a:spcBef>
              <a:buSzPts val="1800"/>
              <a:buChar char="●"/>
            </a:pPr>
            <a:r>
              <a:rPr lang="en" sz="1800"/>
              <a:t>The students came to the conclusion that they all could improve on their communication skills.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1297500" y="393750"/>
            <a:ext cx="7038900" cy="914100"/>
          </a:xfrm>
          <a:prstGeom prst="rect">
            <a:avLst/>
          </a:prstGeom>
        </p:spPr>
        <p:txBody>
          <a:bodyPr wrap="square" lIns="91425" tIns="91425" rIns="91425" bIns="91425" anchor="t" anchorCtr="0">
            <a:noAutofit/>
          </a:bodyPr>
          <a:lstStyle/>
          <a:p>
            <a:pPr marL="0" lvl="0" indent="0" algn="ctr">
              <a:spcBef>
                <a:spcPts val="0"/>
              </a:spcBef>
              <a:buNone/>
            </a:pPr>
            <a:r>
              <a:rPr lang="en" sz="3000">
                <a:solidFill>
                  <a:srgbClr val="FFFFFF"/>
                </a:solidFill>
                <a:latin typeface="Raleway"/>
                <a:ea typeface="Raleway"/>
                <a:cs typeface="Raleway"/>
                <a:sym typeface="Raleway"/>
              </a:rPr>
              <a:t>Intercultural team experiencing a culture clash in the workspace</a:t>
            </a:r>
          </a:p>
        </p:txBody>
      </p:sp>
      <p:sp>
        <p:nvSpPr>
          <p:cNvPr id="202" name="Shape 202" descr="Dramatization of a real culture clash in the workplace. Example of the can cause a cross cultural miscommunication Video created by Global Dynamics Inc. www.global-dynamics.com" title="Intercultural Team Experiencing a Culture Clash in the Workplace">
            <a:hlinkClick r:id="rId3"/>
          </p:cNvPr>
          <p:cNvSpPr/>
          <p:nvPr/>
        </p:nvSpPr>
        <p:spPr>
          <a:xfrm>
            <a:off x="4471850" y="1540038"/>
            <a:ext cx="4229776" cy="3172325"/>
          </a:xfrm>
          <a:prstGeom prst="rect">
            <a:avLst/>
          </a:prstGeom>
          <a:blipFill>
            <a:blip r:embed="rId4">
              <a:alphaModFix/>
            </a:blip>
            <a:stretch>
              <a:fillRect/>
            </a:stretch>
          </a:blipFill>
          <a:ln>
            <a:noFill/>
          </a:ln>
        </p:spPr>
      </p:sp>
      <p:sp>
        <p:nvSpPr>
          <p:cNvPr id="203" name="Shape 203"/>
          <p:cNvSpPr txBox="1"/>
          <p:nvPr/>
        </p:nvSpPr>
        <p:spPr>
          <a:xfrm>
            <a:off x="405825" y="1540100"/>
            <a:ext cx="3926100" cy="3172200"/>
          </a:xfrm>
          <a:prstGeom prst="rect">
            <a:avLst/>
          </a:prstGeom>
          <a:noFill/>
          <a:ln>
            <a:noFill/>
          </a:ln>
        </p:spPr>
        <p:txBody>
          <a:bodyPr wrap="square" lIns="91425" tIns="91425" rIns="91425" bIns="91425" anchor="t" anchorCtr="0">
            <a:noAutofit/>
          </a:bodyPr>
          <a:lstStyle/>
          <a:p>
            <a:pPr marL="457200" lvl="0" indent="-342900" rtl="0">
              <a:spcBef>
                <a:spcPts val="0"/>
              </a:spcBef>
              <a:buClr>
                <a:schemeClr val="lt1"/>
              </a:buClr>
              <a:buSzPts val="1800"/>
              <a:buFont typeface="Lato"/>
              <a:buChar char="●"/>
            </a:pPr>
            <a:r>
              <a:rPr lang="en" sz="1800">
                <a:solidFill>
                  <a:srgbClr val="FFFFFF"/>
                </a:solidFill>
                <a:latin typeface="Lato"/>
                <a:ea typeface="Lato"/>
                <a:cs typeface="Lato"/>
                <a:sym typeface="Lato"/>
              </a:rPr>
              <a:t>This video by Global Dynamics demonstrates an intercultural team experiencing a culture clash at a workplace, which happens very often due to people with different cultures and viewpoints working together.</a:t>
            </a:r>
          </a:p>
          <a:p>
            <a:pPr marL="457200" lvl="0" indent="-342900" rtl="0">
              <a:lnSpc>
                <a:spcPct val="115000"/>
              </a:lnSpc>
              <a:spcBef>
                <a:spcPts val="0"/>
              </a:spcBef>
              <a:spcAft>
                <a:spcPts val="1600"/>
              </a:spcAft>
              <a:buClr>
                <a:schemeClr val="lt1"/>
              </a:buClr>
              <a:buSzPts val="1800"/>
              <a:buFont typeface="Lato"/>
              <a:buChar char="●"/>
            </a:pPr>
            <a:r>
              <a:rPr lang="en" sz="1800">
                <a:solidFill>
                  <a:schemeClr val="lt1"/>
                </a:solidFill>
                <a:latin typeface="Lato"/>
                <a:ea typeface="Lato"/>
                <a:cs typeface="Lato"/>
                <a:sym typeface="Lato"/>
              </a:rPr>
              <a:t>Real-life clashes like this occur in the workspace all the time.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1055050" y="454625"/>
            <a:ext cx="8014500" cy="914100"/>
          </a:xfrm>
          <a:prstGeom prst="rect">
            <a:avLst/>
          </a:prstGeom>
        </p:spPr>
        <p:txBody>
          <a:bodyPr wrap="square" lIns="91425" tIns="91425" rIns="91425" bIns="91425" anchor="t" anchorCtr="0">
            <a:noAutofit/>
          </a:bodyPr>
          <a:lstStyle/>
          <a:p>
            <a:pPr marL="0" lvl="0" indent="0" algn="ctr">
              <a:spcBef>
                <a:spcPts val="0"/>
              </a:spcBef>
              <a:buNone/>
            </a:pPr>
            <a:r>
              <a:rPr lang="en" sz="2900"/>
              <a:t>Nesta Charity - Intercultural Collaboration</a:t>
            </a:r>
          </a:p>
        </p:txBody>
      </p:sp>
      <p:sp>
        <p:nvSpPr>
          <p:cNvPr id="209" name="Shape 209"/>
          <p:cNvSpPr txBox="1">
            <a:spLocks noGrp="1"/>
          </p:cNvSpPr>
          <p:nvPr>
            <p:ph type="body" idx="1"/>
          </p:nvPr>
        </p:nvSpPr>
        <p:spPr>
          <a:xfrm>
            <a:off x="676350" y="1182025"/>
            <a:ext cx="5410500" cy="3360900"/>
          </a:xfrm>
          <a:prstGeom prst="rect">
            <a:avLst/>
          </a:prstGeom>
          <a:noFill/>
        </p:spPr>
        <p:txBody>
          <a:bodyPr wrap="square" lIns="91425" tIns="91425" rIns="91425" bIns="91425" anchor="t" anchorCtr="0">
            <a:noAutofit/>
          </a:bodyPr>
          <a:lstStyle/>
          <a:p>
            <a:pPr marL="457200" lvl="0" indent="-317500" rtl="0">
              <a:spcBef>
                <a:spcPts val="0"/>
              </a:spcBef>
              <a:spcAft>
                <a:spcPts val="0"/>
              </a:spcAft>
              <a:buClr>
                <a:srgbClr val="FFFFFF"/>
              </a:buClr>
              <a:buSzPts val="1400"/>
              <a:buChar char="●"/>
            </a:pPr>
            <a:r>
              <a:rPr lang="en" sz="1400">
                <a:solidFill>
                  <a:srgbClr val="FFFFFF"/>
                </a:solidFill>
              </a:rPr>
              <a:t>Nesta is a non-profit organization that works globally from the United Kingdom. The charity uses intercultural collaboration in their charitable business. Collaboration is important to them since their teams are made of people with different cultures that need to work together so everything operates smoothly. </a:t>
            </a:r>
          </a:p>
          <a:p>
            <a:pPr marL="457200" lvl="0" indent="-317500">
              <a:spcBef>
                <a:spcPts val="0"/>
              </a:spcBef>
              <a:buClr>
                <a:srgbClr val="FFFFFF"/>
              </a:buClr>
              <a:buSzPts val="1400"/>
              <a:buChar char="●"/>
            </a:pPr>
            <a:r>
              <a:rPr lang="en" sz="1400">
                <a:solidFill>
                  <a:srgbClr val="FFFFFF"/>
                </a:solidFill>
              </a:rPr>
              <a:t>Organizations and companies all over the world like Nesta include intercultural collaboration, today it is easy to do so with digital tools. Charities that work globally have to communicate with people all over the world in different countries, they need intercultural collaboration to work as a whole. Thousands of  organizations use intercultural collaboration collaboration around the world, it is a big part of a team running smoothly and being successful.</a:t>
            </a:r>
          </a:p>
        </p:txBody>
      </p:sp>
      <p:pic>
        <p:nvPicPr>
          <p:cNvPr id="210" name="Shape 210"/>
          <p:cNvPicPr preferRelativeResize="0"/>
          <p:nvPr/>
        </p:nvPicPr>
        <p:blipFill>
          <a:blip r:embed="rId3">
            <a:alphaModFix/>
          </a:blip>
          <a:stretch>
            <a:fillRect/>
          </a:stretch>
        </p:blipFill>
        <p:spPr>
          <a:xfrm>
            <a:off x="6086968" y="1598050"/>
            <a:ext cx="2903251" cy="22820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1130675" y="414025"/>
            <a:ext cx="7163400" cy="914100"/>
          </a:xfrm>
          <a:prstGeom prst="rect">
            <a:avLst/>
          </a:prstGeom>
        </p:spPr>
        <p:txBody>
          <a:bodyPr wrap="square" lIns="91425" tIns="91425" rIns="91425" bIns="91425" anchor="t" anchorCtr="0">
            <a:noAutofit/>
          </a:bodyPr>
          <a:lstStyle/>
          <a:p>
            <a:pPr marL="0" lvl="0" indent="0" algn="ctr">
              <a:spcBef>
                <a:spcPts val="0"/>
              </a:spcBef>
              <a:buNone/>
            </a:pPr>
            <a:r>
              <a:rPr lang="en" sz="3000"/>
              <a:t>Works Cited</a:t>
            </a:r>
          </a:p>
        </p:txBody>
      </p:sp>
      <p:sp>
        <p:nvSpPr>
          <p:cNvPr id="216" name="Shape 216"/>
          <p:cNvSpPr txBox="1">
            <a:spLocks noGrp="1"/>
          </p:cNvSpPr>
          <p:nvPr>
            <p:ph type="body" idx="1"/>
          </p:nvPr>
        </p:nvSpPr>
        <p:spPr>
          <a:xfrm>
            <a:off x="639125" y="1397975"/>
            <a:ext cx="8146500" cy="3489900"/>
          </a:xfrm>
          <a:prstGeom prst="rect">
            <a:avLst/>
          </a:prstGeom>
        </p:spPr>
        <p:txBody>
          <a:bodyPr wrap="square" lIns="91425" tIns="91425" rIns="91425" bIns="91425" anchor="t" anchorCtr="0">
            <a:noAutofit/>
          </a:bodyPr>
          <a:lstStyle/>
          <a:p>
            <a:pPr marL="0" lvl="0" indent="0">
              <a:lnSpc>
                <a:spcPct val="100000"/>
              </a:lnSpc>
              <a:spcBef>
                <a:spcPts val="0"/>
              </a:spcBef>
              <a:buNone/>
            </a:pPr>
            <a:r>
              <a:rPr lang="en" sz="1100" u="sng">
                <a:solidFill>
                  <a:srgbClr val="FFFFFF"/>
                </a:solidFill>
                <a:hlinkClick r:id="rId3"/>
              </a:rPr>
              <a:t>https://www.nesta.org.uk/sites/default/files/collaboration_and_collective_impact_-_geoff_mulgan.pdf</a:t>
            </a:r>
          </a:p>
          <a:p>
            <a:pPr marL="0" lvl="0" indent="0" rtl="0">
              <a:lnSpc>
                <a:spcPct val="100000"/>
              </a:lnSpc>
              <a:spcBef>
                <a:spcPts val="0"/>
              </a:spcBef>
              <a:buNone/>
            </a:pPr>
            <a:r>
              <a:rPr lang="en" sz="1100" u="sng">
                <a:solidFill>
                  <a:srgbClr val="FFFFFF"/>
                </a:solidFill>
                <a:hlinkClick r:id="rId4"/>
              </a:rPr>
              <a:t>https://www.youtube.com/watch?v=ryqNQnzAmBs</a:t>
            </a:r>
          </a:p>
          <a:p>
            <a:pPr marL="457200" lvl="0" indent="-457200" rtl="0">
              <a:lnSpc>
                <a:spcPct val="100000"/>
              </a:lnSpc>
              <a:spcBef>
                <a:spcPts val="0"/>
              </a:spcBef>
              <a:spcAft>
                <a:spcPts val="0"/>
              </a:spcAft>
              <a:buNone/>
            </a:pPr>
            <a:r>
              <a:rPr lang="en" sz="1100" u="sng">
                <a:solidFill>
                  <a:srgbClr val="FFFFFF"/>
                </a:solidFill>
                <a:latin typeface="Times New Roman"/>
                <a:ea typeface="Times New Roman"/>
                <a:cs typeface="Times New Roman"/>
                <a:sym typeface="Times New Roman"/>
                <a:hlinkClick r:id="rId5"/>
              </a:rPr>
              <a:t>http://www.hbs.edu/faculty/Publication%20Files/11-127.pdf</a:t>
            </a:r>
          </a:p>
          <a:p>
            <a:pPr marL="457200" lvl="0" indent="-457200" rtl="0">
              <a:lnSpc>
                <a:spcPct val="100000"/>
              </a:lnSpc>
              <a:spcBef>
                <a:spcPts val="0"/>
              </a:spcBef>
              <a:spcAft>
                <a:spcPts val="0"/>
              </a:spcAft>
              <a:buNone/>
            </a:pPr>
            <a:endParaRPr sz="1100">
              <a:solidFill>
                <a:srgbClr val="FFFFFF"/>
              </a:solidFill>
            </a:endParaRPr>
          </a:p>
          <a:p>
            <a:pPr marL="457200" lvl="0" indent="-457200" rtl="0">
              <a:lnSpc>
                <a:spcPct val="100000"/>
              </a:lnSpc>
              <a:spcBef>
                <a:spcPts val="0"/>
              </a:spcBef>
              <a:spcAft>
                <a:spcPts val="0"/>
              </a:spcAft>
              <a:buNone/>
            </a:pPr>
            <a:r>
              <a:rPr lang="en" sz="1100">
                <a:solidFill>
                  <a:srgbClr val="FFFFFF"/>
                </a:solidFill>
              </a:rPr>
              <a:t>https://www.youtube.com/watch?v=i2XKB-YSO7Q&amp;t=1s</a:t>
            </a:r>
          </a:p>
          <a:p>
            <a:pPr marL="457200" lvl="0" indent="-457200" rtl="0">
              <a:lnSpc>
                <a:spcPct val="100000"/>
              </a:lnSpc>
              <a:spcBef>
                <a:spcPts val="0"/>
              </a:spcBef>
              <a:spcAft>
                <a:spcPts val="0"/>
              </a:spcAft>
              <a:buNone/>
            </a:pPr>
            <a:endParaRPr sz="1100">
              <a:solidFill>
                <a:srgbClr val="FFFFFF"/>
              </a:solidFill>
            </a:endParaRPr>
          </a:p>
          <a:p>
            <a:pPr marL="0" lvl="0" indent="0" rtl="0">
              <a:lnSpc>
                <a:spcPct val="100000"/>
              </a:lnSpc>
              <a:spcBef>
                <a:spcPts val="0"/>
              </a:spcBef>
              <a:spcAft>
                <a:spcPts val="0"/>
              </a:spcAft>
              <a:buNone/>
            </a:pPr>
            <a:r>
              <a:rPr lang="en" sz="1100" u="sng">
                <a:solidFill>
                  <a:srgbClr val="FFFFFF"/>
                </a:solidFill>
                <a:latin typeface="Times New Roman"/>
                <a:ea typeface="Times New Roman"/>
                <a:cs typeface="Times New Roman"/>
                <a:sym typeface="Times New Roman"/>
                <a:hlinkClick r:id="rId6"/>
              </a:rPr>
              <a:t>http://www.jstor.org/stable/40397648</a:t>
            </a:r>
          </a:p>
          <a:p>
            <a:pPr marL="0" lvl="0" indent="0" rtl="0">
              <a:lnSpc>
                <a:spcPct val="100000"/>
              </a:lnSpc>
              <a:spcBef>
                <a:spcPts val="0"/>
              </a:spcBef>
              <a:spcAft>
                <a:spcPts val="0"/>
              </a:spcAft>
              <a:buNone/>
            </a:pPr>
            <a:endParaRPr sz="1100">
              <a:solidFill>
                <a:srgbClr val="FFFFFF"/>
              </a:solidFill>
              <a:latin typeface="Times New Roman"/>
              <a:ea typeface="Times New Roman"/>
              <a:cs typeface="Times New Roman"/>
              <a:sym typeface="Times New Roman"/>
            </a:endParaRPr>
          </a:p>
          <a:p>
            <a:pPr marL="0" lvl="0" indent="0" rtl="0">
              <a:lnSpc>
                <a:spcPct val="100000"/>
              </a:lnSpc>
              <a:spcBef>
                <a:spcPts val="0"/>
              </a:spcBef>
              <a:spcAft>
                <a:spcPts val="0"/>
              </a:spcAft>
              <a:buNone/>
            </a:pPr>
            <a:r>
              <a:rPr lang="en" sz="1100" u="sng">
                <a:solidFill>
                  <a:srgbClr val="FFFFFF"/>
                </a:solidFill>
                <a:hlinkClick r:id="rId7"/>
              </a:rPr>
              <a:t>https://www.youtube.com/watch?v=PSt_op3fQck</a:t>
            </a:r>
          </a:p>
          <a:p>
            <a:pPr marL="457200" lvl="0" indent="-457200" rtl="0">
              <a:lnSpc>
                <a:spcPct val="100000"/>
              </a:lnSpc>
              <a:spcBef>
                <a:spcPts val="0"/>
              </a:spcBef>
              <a:spcAft>
                <a:spcPts val="0"/>
              </a:spcAft>
              <a:buNone/>
            </a:pPr>
            <a:endParaRPr sz="1100">
              <a:solidFill>
                <a:srgbClr val="FFFFFF"/>
              </a:solidFill>
              <a:latin typeface="Times New Roman"/>
              <a:ea typeface="Times New Roman"/>
              <a:cs typeface="Times New Roman"/>
              <a:sym typeface="Times New Roman"/>
            </a:endParaRPr>
          </a:p>
          <a:p>
            <a:pPr marL="457200" lvl="0" indent="-457200" rtl="0">
              <a:lnSpc>
                <a:spcPct val="100000"/>
              </a:lnSpc>
              <a:spcBef>
                <a:spcPts val="0"/>
              </a:spcBef>
              <a:spcAft>
                <a:spcPts val="0"/>
              </a:spcAft>
              <a:buNone/>
            </a:pPr>
            <a:r>
              <a:rPr lang="en" sz="1100" u="sng">
                <a:solidFill>
                  <a:srgbClr val="FFFFFF"/>
                </a:solidFill>
                <a:latin typeface="Times New Roman"/>
                <a:ea typeface="Times New Roman"/>
                <a:cs typeface="Times New Roman"/>
                <a:sym typeface="Times New Roman"/>
                <a:hlinkClick r:id="rId8"/>
              </a:rPr>
              <a:t>http://www.tandfonline.com/doi/pdf/10.1080/14703297.2016.1156010</a:t>
            </a:r>
          </a:p>
          <a:p>
            <a:pPr marL="457200" lvl="0" indent="-457200" rtl="0">
              <a:lnSpc>
                <a:spcPct val="100000"/>
              </a:lnSpc>
              <a:spcBef>
                <a:spcPts val="0"/>
              </a:spcBef>
              <a:spcAft>
                <a:spcPts val="0"/>
              </a:spcAft>
              <a:buNone/>
            </a:pPr>
            <a:endParaRPr sz="1100">
              <a:solidFill>
                <a:srgbClr val="FFFFFF"/>
              </a:solidFill>
            </a:endParaRPr>
          </a:p>
          <a:p>
            <a:pPr marL="457200" lvl="0" indent="-457200" rtl="0">
              <a:lnSpc>
                <a:spcPct val="100000"/>
              </a:lnSpc>
              <a:spcBef>
                <a:spcPts val="0"/>
              </a:spcBef>
              <a:spcAft>
                <a:spcPts val="0"/>
              </a:spcAft>
              <a:buNone/>
            </a:pPr>
            <a:r>
              <a:rPr lang="en" sz="1100" u="sng">
                <a:solidFill>
                  <a:srgbClr val="FFFFFF"/>
                </a:solidFill>
                <a:hlinkClick r:id="rId9"/>
              </a:rPr>
              <a:t>https://www.youtube.com/watch?v=4bWpYNuRiEY</a:t>
            </a:r>
          </a:p>
          <a:p>
            <a:pPr marL="0" lvl="0" indent="0" rtl="0">
              <a:lnSpc>
                <a:spcPct val="100000"/>
              </a:lnSpc>
              <a:spcBef>
                <a:spcPts val="0"/>
              </a:spcBef>
              <a:spcAft>
                <a:spcPts val="0"/>
              </a:spcAft>
              <a:buNone/>
            </a:pPr>
            <a:endParaRPr sz="1100">
              <a:solidFill>
                <a:srgbClr val="FFFFFF"/>
              </a:solidFill>
            </a:endParaRPr>
          </a:p>
          <a:p>
            <a:pPr marL="0" lvl="0" indent="0" rtl="0">
              <a:lnSpc>
                <a:spcPct val="100000"/>
              </a:lnSpc>
              <a:spcBef>
                <a:spcPts val="0"/>
              </a:spcBef>
              <a:spcAft>
                <a:spcPts val="0"/>
              </a:spcAft>
              <a:buNone/>
            </a:pPr>
            <a:r>
              <a:rPr lang="en" sz="1100" u="sng">
                <a:solidFill>
                  <a:srgbClr val="FFFFFF"/>
                </a:solidFill>
                <a:hlinkClick r:id="rId10"/>
              </a:rPr>
              <a:t>http://mail.langrid.org/publications/06/ishida-saint2006.pdf</a:t>
            </a:r>
          </a:p>
          <a:p>
            <a:pPr marL="0" lvl="0" indent="0" rtl="0">
              <a:lnSpc>
                <a:spcPct val="100000"/>
              </a:lnSpc>
              <a:spcBef>
                <a:spcPts val="0"/>
              </a:spcBef>
              <a:spcAft>
                <a:spcPts val="0"/>
              </a:spcAft>
              <a:buNone/>
            </a:pPr>
            <a:endParaRPr sz="1100">
              <a:solidFill>
                <a:srgbClr val="FFFFFF"/>
              </a:solidFill>
            </a:endParaRPr>
          </a:p>
          <a:p>
            <a:pPr marL="0" lvl="0" indent="0" rtl="0">
              <a:lnSpc>
                <a:spcPct val="100000"/>
              </a:lnSpc>
              <a:spcBef>
                <a:spcPts val="0"/>
              </a:spcBef>
              <a:spcAft>
                <a:spcPts val="0"/>
              </a:spcAft>
              <a:buNone/>
            </a:pPr>
            <a:r>
              <a:rPr lang="en" sz="1100" u="sng">
                <a:solidFill>
                  <a:srgbClr val="FFFFFF"/>
                </a:solidFill>
                <a:hlinkClick r:id="rId11"/>
              </a:rPr>
              <a:t>https://www.youtube.com/watch?v=_y03t4_zGRs</a:t>
            </a:r>
          </a:p>
          <a:p>
            <a:pPr marL="0" lvl="0" indent="0" rtl="0">
              <a:lnSpc>
                <a:spcPct val="100000"/>
              </a:lnSpc>
              <a:spcBef>
                <a:spcPts val="0"/>
              </a:spcBef>
              <a:spcAft>
                <a:spcPts val="0"/>
              </a:spcAft>
              <a:buNone/>
            </a:pPr>
            <a:endParaRPr sz="1100">
              <a:solidFill>
                <a:srgbClr val="FFFFFF"/>
              </a:solidFill>
            </a:endParaRPr>
          </a:p>
          <a:p>
            <a:pPr marL="0" lvl="0" indent="0" rtl="0">
              <a:lnSpc>
                <a:spcPct val="100000"/>
              </a:lnSpc>
              <a:spcBef>
                <a:spcPts val="0"/>
              </a:spcBef>
              <a:spcAft>
                <a:spcPts val="0"/>
              </a:spcAft>
              <a:buNone/>
            </a:pPr>
            <a:endParaRPr sz="110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1297500" y="515500"/>
            <a:ext cx="7038900" cy="914100"/>
          </a:xfrm>
          <a:prstGeom prst="rect">
            <a:avLst/>
          </a:prstGeom>
        </p:spPr>
        <p:txBody>
          <a:bodyPr wrap="square" lIns="91425" tIns="91425" rIns="91425" bIns="91425" anchor="t" anchorCtr="0">
            <a:noAutofit/>
          </a:bodyPr>
          <a:lstStyle/>
          <a:p>
            <a:pPr marL="0" lvl="0" indent="0" algn="ctr">
              <a:spcBef>
                <a:spcPts val="0"/>
              </a:spcBef>
              <a:buNone/>
            </a:pPr>
            <a:r>
              <a:rPr lang="en" sz="3000">
                <a:latin typeface="Raleway"/>
                <a:ea typeface="Raleway"/>
                <a:cs typeface="Raleway"/>
                <a:sym typeface="Raleway"/>
              </a:rPr>
              <a:t>What is Intercultural Collaboration?</a:t>
            </a:r>
          </a:p>
        </p:txBody>
      </p:sp>
      <p:sp>
        <p:nvSpPr>
          <p:cNvPr id="141" name="Shape 141" descr="What makes for good intercultural communication? What is cross cultural awareness? Why are diversity issues important? Well, let Little Pilot help you discover the answers as he navigates the globe in his cultural cockpit with the help of a diversity dashboard." title="Intercultural Communication Adventure with Little Pilot">
            <a:hlinkClick r:id="rId3"/>
          </p:cNvPr>
          <p:cNvSpPr/>
          <p:nvPr/>
        </p:nvSpPr>
        <p:spPr>
          <a:xfrm>
            <a:off x="4338150" y="1429550"/>
            <a:ext cx="4408525" cy="3306400"/>
          </a:xfrm>
          <a:prstGeom prst="rect">
            <a:avLst/>
          </a:prstGeom>
          <a:blipFill>
            <a:blip r:embed="rId4">
              <a:alphaModFix/>
            </a:blip>
            <a:stretch>
              <a:fillRect/>
            </a:stretch>
          </a:blipFill>
          <a:ln>
            <a:noFill/>
          </a:ln>
        </p:spPr>
      </p:sp>
      <p:sp>
        <p:nvSpPr>
          <p:cNvPr id="142" name="Shape 142"/>
          <p:cNvSpPr txBox="1"/>
          <p:nvPr/>
        </p:nvSpPr>
        <p:spPr>
          <a:xfrm>
            <a:off x="213050" y="1429600"/>
            <a:ext cx="3905700" cy="3306300"/>
          </a:xfrm>
          <a:prstGeom prst="rect">
            <a:avLst/>
          </a:prstGeom>
          <a:noFill/>
          <a:ln>
            <a:noFill/>
          </a:ln>
        </p:spPr>
        <p:txBody>
          <a:bodyPr wrap="square" lIns="91425" tIns="91425" rIns="91425" bIns="91425" anchor="t" anchorCtr="0">
            <a:noAutofit/>
          </a:bodyPr>
          <a:lstStyle/>
          <a:p>
            <a:pPr marL="457200" lvl="0" indent="-342900" rtl="0">
              <a:lnSpc>
                <a:spcPct val="115000"/>
              </a:lnSpc>
              <a:spcBef>
                <a:spcPts val="0"/>
              </a:spcBef>
              <a:spcAft>
                <a:spcPts val="1600"/>
              </a:spcAft>
              <a:buClr>
                <a:schemeClr val="lt1"/>
              </a:buClr>
              <a:buSzPts val="1800"/>
              <a:buFont typeface="Lato"/>
              <a:buChar char="●"/>
            </a:pPr>
            <a:r>
              <a:rPr lang="en" sz="1800">
                <a:solidFill>
                  <a:schemeClr val="lt1"/>
                </a:solidFill>
                <a:latin typeface="Lato"/>
                <a:ea typeface="Lato"/>
                <a:cs typeface="Lato"/>
                <a:sym typeface="Lato"/>
              </a:rPr>
              <a:t>Intercultural collaboration is the ability to communicate and interact efficiently with people from different social and cultural backgrounds. </a:t>
            </a:r>
          </a:p>
          <a:p>
            <a:pPr marL="457200" lvl="0" indent="-342900" rtl="0">
              <a:lnSpc>
                <a:spcPct val="115000"/>
              </a:lnSpc>
              <a:spcBef>
                <a:spcPts val="0"/>
              </a:spcBef>
              <a:spcAft>
                <a:spcPts val="1600"/>
              </a:spcAft>
              <a:buClr>
                <a:schemeClr val="lt1"/>
              </a:buClr>
              <a:buSzPts val="1800"/>
              <a:buFont typeface="Lato"/>
              <a:buChar char="●"/>
            </a:pPr>
            <a:r>
              <a:rPr lang="en" sz="1800">
                <a:solidFill>
                  <a:schemeClr val="lt1"/>
                </a:solidFill>
                <a:latin typeface="Lato"/>
                <a:ea typeface="Lato"/>
                <a:cs typeface="Lato"/>
                <a:sym typeface="Lato"/>
              </a:rPr>
              <a:t>Intercultural collaboration plays a crucial role in determining the success or failure of any team work in an international organization.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1105800" y="505325"/>
            <a:ext cx="7730400" cy="821700"/>
          </a:xfrm>
          <a:prstGeom prst="rect">
            <a:avLst/>
          </a:prstGeom>
        </p:spPr>
        <p:txBody>
          <a:bodyPr wrap="square" lIns="91425" tIns="91425" rIns="91425" bIns="91425" anchor="t" anchorCtr="0">
            <a:noAutofit/>
          </a:bodyPr>
          <a:lstStyle/>
          <a:p>
            <a:pPr marL="0" lvl="0" indent="0" algn="ctr">
              <a:spcBef>
                <a:spcPts val="0"/>
              </a:spcBef>
              <a:buNone/>
            </a:pPr>
            <a:r>
              <a:rPr lang="en" sz="3000">
                <a:latin typeface="Raleway"/>
                <a:ea typeface="Raleway"/>
                <a:cs typeface="Raleway"/>
                <a:sym typeface="Raleway"/>
              </a:rPr>
              <a:t>Advantages of Intercultural Collaboration</a:t>
            </a:r>
            <a:r>
              <a:rPr lang="en" sz="3000"/>
              <a:t> </a:t>
            </a:r>
          </a:p>
        </p:txBody>
      </p:sp>
      <p:sp>
        <p:nvSpPr>
          <p:cNvPr id="148" name="Shape 148"/>
          <p:cNvSpPr txBox="1">
            <a:spLocks noGrp="1"/>
          </p:cNvSpPr>
          <p:nvPr>
            <p:ph type="body" idx="1"/>
          </p:nvPr>
        </p:nvSpPr>
        <p:spPr>
          <a:xfrm>
            <a:off x="845100" y="1408200"/>
            <a:ext cx="7585500" cy="3219000"/>
          </a:xfrm>
          <a:prstGeom prst="rect">
            <a:avLst/>
          </a:prstGeom>
        </p:spPr>
        <p:txBody>
          <a:bodyPr wrap="square" lIns="91425" tIns="91425" rIns="91425" bIns="91425" anchor="t" anchorCtr="0">
            <a:noAutofit/>
          </a:bodyPr>
          <a:lstStyle/>
          <a:p>
            <a:pPr marL="457200" lvl="0" indent="-342900" rtl="0">
              <a:spcBef>
                <a:spcPts val="0"/>
              </a:spcBef>
              <a:spcAft>
                <a:spcPts val="0"/>
              </a:spcAft>
              <a:buSzPts val="1800"/>
              <a:buChar char="●"/>
            </a:pPr>
            <a:r>
              <a:rPr lang="en" sz="1800"/>
              <a:t>Being able to expand business overseas and accessing foreign markets which could bring in better and unique products</a:t>
            </a:r>
          </a:p>
          <a:p>
            <a:pPr marL="457200" lvl="0" indent="-342900" rtl="0">
              <a:spcBef>
                <a:spcPts val="0"/>
              </a:spcBef>
              <a:spcAft>
                <a:spcPts val="0"/>
              </a:spcAft>
              <a:buSzPts val="1800"/>
              <a:buChar char="●"/>
            </a:pPr>
            <a:r>
              <a:rPr lang="en" sz="1800"/>
              <a:t>Influences the  advancement of  communication technology such as translation tools in order to better understand one another and bring people from different cultures together</a:t>
            </a:r>
          </a:p>
          <a:p>
            <a:pPr marL="457200" lvl="0" indent="-342900" rtl="0">
              <a:spcBef>
                <a:spcPts val="0"/>
              </a:spcBef>
              <a:spcAft>
                <a:spcPts val="0"/>
              </a:spcAft>
              <a:buSzPts val="1800"/>
              <a:buChar char="●"/>
            </a:pPr>
            <a:r>
              <a:rPr lang="en" sz="1800"/>
              <a:t>Lessens the restrictions of language and geographic  barriers in order to achieve a common goal</a:t>
            </a:r>
          </a:p>
          <a:p>
            <a:pPr marL="457200" lvl="0" indent="-342900">
              <a:spcBef>
                <a:spcPts val="0"/>
              </a:spcBef>
              <a:buSzPts val="1800"/>
              <a:buChar char="●"/>
            </a:pPr>
            <a:r>
              <a:rPr lang="en" sz="1800"/>
              <a:t>Creates a foundation of understanding one another in order to lessen any tension between differing  cultures, making professional interactions easier to manage</a:t>
            </a:r>
          </a:p>
        </p:txBody>
      </p:sp>
      <p:pic>
        <p:nvPicPr>
          <p:cNvPr id="149" name="Shape 149"/>
          <p:cNvPicPr preferRelativeResize="0"/>
          <p:nvPr/>
        </p:nvPicPr>
        <p:blipFill>
          <a:blip r:embed="rId3">
            <a:alphaModFix/>
          </a:blip>
          <a:stretch>
            <a:fillRect/>
          </a:stretch>
        </p:blipFill>
        <p:spPr>
          <a:xfrm>
            <a:off x="7616375" y="4005225"/>
            <a:ext cx="1219825" cy="1016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1166675" y="393750"/>
            <a:ext cx="7902900" cy="914100"/>
          </a:xfrm>
          <a:prstGeom prst="rect">
            <a:avLst/>
          </a:prstGeom>
        </p:spPr>
        <p:txBody>
          <a:bodyPr wrap="square" lIns="91425" tIns="91425" rIns="91425" bIns="91425" anchor="t" anchorCtr="0">
            <a:noAutofit/>
          </a:bodyPr>
          <a:lstStyle/>
          <a:p>
            <a:pPr marL="0" lvl="0" indent="0" algn="ctr" rtl="0">
              <a:spcBef>
                <a:spcPts val="0"/>
              </a:spcBef>
              <a:buNone/>
            </a:pPr>
            <a:r>
              <a:rPr lang="en" sz="3000">
                <a:solidFill>
                  <a:srgbClr val="FFFFFF"/>
                </a:solidFill>
                <a:latin typeface="Raleway"/>
                <a:ea typeface="Raleway"/>
                <a:cs typeface="Raleway"/>
                <a:sym typeface="Raleway"/>
              </a:rPr>
              <a:t>Disadvantages of Intercultural Collaboration</a:t>
            </a:r>
            <a:r>
              <a:rPr lang="en" sz="3000">
                <a:solidFill>
                  <a:srgbClr val="FFFFFF"/>
                </a:solidFill>
                <a:latin typeface="Arial"/>
                <a:ea typeface="Arial"/>
                <a:cs typeface="Arial"/>
                <a:sym typeface="Arial"/>
              </a:rPr>
              <a:t> </a:t>
            </a:r>
          </a:p>
          <a:p>
            <a:pPr marL="0" lvl="0" indent="0">
              <a:spcBef>
                <a:spcPts val="0"/>
              </a:spcBef>
              <a:buNone/>
            </a:pPr>
            <a:endParaRPr>
              <a:solidFill>
                <a:srgbClr val="FFFFFF"/>
              </a:solidFill>
            </a:endParaRPr>
          </a:p>
        </p:txBody>
      </p:sp>
      <p:sp>
        <p:nvSpPr>
          <p:cNvPr id="155" name="Shape 155"/>
          <p:cNvSpPr txBox="1">
            <a:spLocks noGrp="1"/>
          </p:cNvSpPr>
          <p:nvPr>
            <p:ph type="body" idx="1"/>
          </p:nvPr>
        </p:nvSpPr>
        <p:spPr>
          <a:xfrm>
            <a:off x="845100" y="1408200"/>
            <a:ext cx="7585500" cy="2160900"/>
          </a:xfrm>
          <a:prstGeom prst="rect">
            <a:avLst/>
          </a:prstGeom>
        </p:spPr>
        <p:txBody>
          <a:bodyPr wrap="square" lIns="91425" tIns="91425" rIns="91425" bIns="91425" anchor="t" anchorCtr="0">
            <a:noAutofit/>
          </a:bodyPr>
          <a:lstStyle/>
          <a:p>
            <a:pPr marL="457200" lvl="0" indent="-342900" rtl="0">
              <a:spcBef>
                <a:spcPts val="0"/>
              </a:spcBef>
              <a:spcAft>
                <a:spcPts val="0"/>
              </a:spcAft>
              <a:buSzPts val="1800"/>
              <a:buChar char="●"/>
            </a:pPr>
            <a:r>
              <a:rPr lang="en" sz="1800"/>
              <a:t>Possibility of misunderstandings due to unexpected reactions which leads to frustrations within the team</a:t>
            </a:r>
          </a:p>
          <a:p>
            <a:pPr marL="457200" lvl="0" indent="-342900" rtl="0">
              <a:spcBef>
                <a:spcPts val="0"/>
              </a:spcBef>
              <a:spcAft>
                <a:spcPts val="0"/>
              </a:spcAft>
              <a:buSzPts val="1800"/>
              <a:buChar char="●"/>
            </a:pPr>
            <a:r>
              <a:rPr lang="en" sz="1800"/>
              <a:t>Not being able to understand the local cultural codes or taboos leading to feeling of exclusion</a:t>
            </a:r>
          </a:p>
          <a:p>
            <a:pPr marL="457200" lvl="0" indent="-342900" rtl="0">
              <a:spcBef>
                <a:spcPts val="0"/>
              </a:spcBef>
              <a:buSzPts val="1800"/>
              <a:buChar char="●"/>
            </a:pPr>
            <a:r>
              <a:rPr lang="en" sz="1800"/>
              <a:t>Sometimes miscommunication and misinterpretation of a message causes people of the local culture to feel confused</a:t>
            </a:r>
          </a:p>
        </p:txBody>
      </p:sp>
      <p:pic>
        <p:nvPicPr>
          <p:cNvPr id="156" name="Shape 156"/>
          <p:cNvPicPr preferRelativeResize="0"/>
          <p:nvPr/>
        </p:nvPicPr>
        <p:blipFill>
          <a:blip r:embed="rId3">
            <a:alphaModFix/>
          </a:blip>
          <a:stretch>
            <a:fillRect/>
          </a:stretch>
        </p:blipFill>
        <p:spPr>
          <a:xfrm>
            <a:off x="6673825" y="3224400"/>
            <a:ext cx="1756775" cy="1756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1297575" y="393750"/>
            <a:ext cx="6940200" cy="914100"/>
          </a:xfrm>
          <a:prstGeom prst="rect">
            <a:avLst/>
          </a:prstGeom>
        </p:spPr>
        <p:txBody>
          <a:bodyPr wrap="square" lIns="91425" tIns="91425" rIns="91425" bIns="91425" anchor="t" anchorCtr="0">
            <a:noAutofit/>
          </a:bodyPr>
          <a:lstStyle/>
          <a:p>
            <a:pPr marL="0" lvl="0" indent="0" algn="ctr">
              <a:spcBef>
                <a:spcPts val="0"/>
              </a:spcBef>
              <a:buNone/>
            </a:pPr>
            <a:r>
              <a:rPr lang="en" sz="2800">
                <a:latin typeface="Raleway"/>
                <a:ea typeface="Raleway"/>
                <a:cs typeface="Raleway"/>
                <a:sym typeface="Raleway"/>
              </a:rPr>
              <a:t>Example of a difficulty due to Intercultural Collaboration</a:t>
            </a:r>
          </a:p>
        </p:txBody>
      </p:sp>
      <p:sp>
        <p:nvSpPr>
          <p:cNvPr id="162" name="Shape 162"/>
          <p:cNvSpPr txBox="1">
            <a:spLocks noGrp="1"/>
          </p:cNvSpPr>
          <p:nvPr>
            <p:ph type="body" idx="1"/>
          </p:nvPr>
        </p:nvSpPr>
        <p:spPr>
          <a:xfrm>
            <a:off x="537675" y="1409300"/>
            <a:ext cx="7700100" cy="2958000"/>
          </a:xfrm>
          <a:prstGeom prst="rect">
            <a:avLst/>
          </a:prstGeom>
        </p:spPr>
        <p:txBody>
          <a:bodyPr wrap="square" lIns="91425" tIns="91425" rIns="91425" bIns="91425" anchor="t" anchorCtr="0">
            <a:noAutofit/>
          </a:bodyPr>
          <a:lstStyle/>
          <a:p>
            <a:pPr marL="457200" lvl="0" indent="-330200" rtl="0">
              <a:lnSpc>
                <a:spcPct val="150000"/>
              </a:lnSpc>
              <a:spcBef>
                <a:spcPts val="0"/>
              </a:spcBef>
              <a:spcAft>
                <a:spcPts val="0"/>
              </a:spcAft>
              <a:buSzPts val="1600"/>
              <a:buChar char="●"/>
            </a:pPr>
            <a:r>
              <a:rPr lang="en" sz="1600"/>
              <a:t>“Making Sense of Intercultural Collaboration” by Allan Bird &amp; Joyce S. Osland</a:t>
            </a:r>
          </a:p>
          <a:p>
            <a:pPr marL="457200" lvl="0" indent="-330200" rtl="0">
              <a:lnSpc>
                <a:spcPct val="150000"/>
              </a:lnSpc>
              <a:spcBef>
                <a:spcPts val="0"/>
              </a:spcBef>
              <a:spcAft>
                <a:spcPts val="0"/>
              </a:spcAft>
              <a:buSzPts val="1600"/>
              <a:buChar char="●"/>
            </a:pPr>
            <a:r>
              <a:rPr lang="en" sz="1600"/>
              <a:t>French and Germans had different expectations about how to collaborate  </a:t>
            </a:r>
          </a:p>
          <a:p>
            <a:pPr marL="457200" lvl="0" indent="-330200" rtl="0">
              <a:lnSpc>
                <a:spcPct val="150000"/>
              </a:lnSpc>
              <a:spcBef>
                <a:spcPts val="0"/>
              </a:spcBef>
              <a:spcAft>
                <a:spcPts val="0"/>
              </a:spcAft>
              <a:buSzPts val="1600"/>
              <a:buChar char="●"/>
            </a:pPr>
            <a:r>
              <a:rPr lang="en" sz="1600"/>
              <a:t>When expectations are not met:</a:t>
            </a:r>
          </a:p>
          <a:p>
            <a:pPr marL="914400" lvl="1" indent="-330200" rtl="0">
              <a:lnSpc>
                <a:spcPct val="150000"/>
              </a:lnSpc>
              <a:spcBef>
                <a:spcPts val="0"/>
              </a:spcBef>
              <a:spcAft>
                <a:spcPts val="0"/>
              </a:spcAft>
              <a:buSzPts val="1600"/>
              <a:buChar char="○"/>
            </a:pPr>
            <a:r>
              <a:rPr lang="en" sz="1600"/>
              <a:t>A cultural incident occurs causing a negative reaction</a:t>
            </a:r>
          </a:p>
          <a:p>
            <a:pPr marL="914400" lvl="1" indent="-330200" rtl="0">
              <a:lnSpc>
                <a:spcPct val="150000"/>
              </a:lnSpc>
              <a:spcBef>
                <a:spcPts val="0"/>
              </a:spcBef>
              <a:spcAft>
                <a:spcPts val="0"/>
              </a:spcAft>
              <a:buSzPts val="1600"/>
              <a:buChar char="○"/>
            </a:pPr>
            <a:r>
              <a:rPr lang="en" sz="1600"/>
              <a:t>Usually followed by false attribution about other culture’s behavior </a:t>
            </a:r>
          </a:p>
          <a:p>
            <a:pPr marL="914400" lvl="1" indent="-330200" rtl="0">
              <a:lnSpc>
                <a:spcPct val="150000"/>
              </a:lnSpc>
              <a:spcBef>
                <a:spcPts val="0"/>
              </a:spcBef>
              <a:buSzPts val="1600"/>
              <a:buChar char="○"/>
            </a:pPr>
            <a:r>
              <a:rPr lang="en" sz="1600"/>
              <a:t>Leads to loss of trust or inability to build a relationship</a:t>
            </a:r>
          </a:p>
        </p:txBody>
      </p:sp>
      <p:pic>
        <p:nvPicPr>
          <p:cNvPr id="163" name="Shape 163"/>
          <p:cNvPicPr preferRelativeResize="0"/>
          <p:nvPr/>
        </p:nvPicPr>
        <p:blipFill>
          <a:blip r:embed="rId3">
            <a:alphaModFix/>
          </a:blip>
          <a:stretch>
            <a:fillRect/>
          </a:stretch>
        </p:blipFill>
        <p:spPr>
          <a:xfrm>
            <a:off x="6369175" y="3522850"/>
            <a:ext cx="2436726" cy="14673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1246775" y="485050"/>
            <a:ext cx="7038900" cy="801300"/>
          </a:xfrm>
          <a:prstGeom prst="rect">
            <a:avLst/>
          </a:prstGeom>
        </p:spPr>
        <p:txBody>
          <a:bodyPr wrap="square" lIns="91425" tIns="91425" rIns="91425" bIns="91425" anchor="t" anchorCtr="0">
            <a:noAutofit/>
          </a:bodyPr>
          <a:lstStyle/>
          <a:p>
            <a:pPr marL="0" lvl="0" indent="0" algn="ctr">
              <a:spcBef>
                <a:spcPts val="0"/>
              </a:spcBef>
              <a:buNone/>
            </a:pPr>
            <a:r>
              <a:rPr lang="en" sz="3000">
                <a:latin typeface="Raleway"/>
                <a:ea typeface="Raleway"/>
                <a:cs typeface="Raleway"/>
                <a:sym typeface="Raleway"/>
              </a:rPr>
              <a:t>Ways to overcome difficulties</a:t>
            </a:r>
          </a:p>
        </p:txBody>
      </p:sp>
      <p:sp>
        <p:nvSpPr>
          <p:cNvPr id="169" name="Shape 169"/>
          <p:cNvSpPr txBox="1">
            <a:spLocks noGrp="1"/>
          </p:cNvSpPr>
          <p:nvPr>
            <p:ph type="body" idx="1"/>
          </p:nvPr>
        </p:nvSpPr>
        <p:spPr>
          <a:xfrm>
            <a:off x="659450" y="1469000"/>
            <a:ext cx="7669500" cy="3019800"/>
          </a:xfrm>
          <a:prstGeom prst="rect">
            <a:avLst/>
          </a:prstGeom>
        </p:spPr>
        <p:txBody>
          <a:bodyPr wrap="square" lIns="91425" tIns="91425" rIns="91425" bIns="91425" anchor="t" anchorCtr="0">
            <a:noAutofit/>
          </a:bodyPr>
          <a:lstStyle/>
          <a:p>
            <a:pPr marL="457200" lvl="0" indent="-330200" rtl="0">
              <a:lnSpc>
                <a:spcPct val="150000"/>
              </a:lnSpc>
              <a:spcBef>
                <a:spcPts val="0"/>
              </a:spcBef>
              <a:spcAft>
                <a:spcPts val="0"/>
              </a:spcAft>
              <a:buClr>
                <a:srgbClr val="FFFFFF"/>
              </a:buClr>
              <a:buSzPts val="1600"/>
              <a:buChar char="●"/>
            </a:pPr>
            <a:r>
              <a:rPr lang="en" sz="1600">
                <a:solidFill>
                  <a:srgbClr val="FFFFFF"/>
                </a:solidFill>
              </a:rPr>
              <a:t>Cultural differences may create a barrier to trust</a:t>
            </a:r>
          </a:p>
          <a:p>
            <a:pPr marL="457200" lvl="0" indent="-330200" rtl="0">
              <a:lnSpc>
                <a:spcPct val="150000"/>
              </a:lnSpc>
              <a:spcBef>
                <a:spcPts val="0"/>
              </a:spcBef>
              <a:spcAft>
                <a:spcPts val="0"/>
              </a:spcAft>
              <a:buClr>
                <a:srgbClr val="FFFFFF"/>
              </a:buClr>
              <a:buSzPts val="1600"/>
              <a:buChar char="●"/>
            </a:pPr>
            <a:r>
              <a:rPr lang="en" sz="1600">
                <a:solidFill>
                  <a:srgbClr val="FFFFFF"/>
                </a:solidFill>
              </a:rPr>
              <a:t>Individuals can learn to be perceived as trustworthy:</a:t>
            </a:r>
          </a:p>
          <a:p>
            <a:pPr marL="914400" lvl="1" indent="-330200" rtl="0">
              <a:lnSpc>
                <a:spcPct val="150000"/>
              </a:lnSpc>
              <a:spcBef>
                <a:spcPts val="0"/>
              </a:spcBef>
              <a:spcAft>
                <a:spcPts val="0"/>
              </a:spcAft>
              <a:buClr>
                <a:srgbClr val="FFFFFF"/>
              </a:buClr>
              <a:buSzPts val="1600"/>
              <a:buChar char="○"/>
            </a:pPr>
            <a:r>
              <a:rPr lang="en" sz="1600">
                <a:solidFill>
                  <a:srgbClr val="FFFFFF"/>
                </a:solidFill>
              </a:rPr>
              <a:t>1. Understanding cultural preferences - what trust and being trustworthy mean in the other culture</a:t>
            </a:r>
          </a:p>
          <a:p>
            <a:pPr marL="914400" lvl="1" indent="-330200" rtl="0">
              <a:lnSpc>
                <a:spcPct val="150000"/>
              </a:lnSpc>
              <a:spcBef>
                <a:spcPts val="0"/>
              </a:spcBef>
              <a:spcAft>
                <a:spcPts val="0"/>
              </a:spcAft>
              <a:buClr>
                <a:srgbClr val="FFFFFF"/>
              </a:buClr>
              <a:buSzPts val="1600"/>
              <a:buChar char="○"/>
            </a:pPr>
            <a:r>
              <a:rPr lang="en" sz="1600">
                <a:solidFill>
                  <a:srgbClr val="FFFFFF"/>
                </a:solidFill>
              </a:rPr>
              <a:t>2. Learning the expectations of trust-based behavior in that culture</a:t>
            </a:r>
          </a:p>
          <a:p>
            <a:pPr marL="914400" lvl="1" indent="-330200" rtl="0">
              <a:lnSpc>
                <a:spcPct val="150000"/>
              </a:lnSpc>
              <a:spcBef>
                <a:spcPts val="0"/>
              </a:spcBef>
              <a:buClr>
                <a:srgbClr val="FFFFFF"/>
              </a:buClr>
              <a:buSzPts val="1600"/>
              <a:buChar char="○"/>
            </a:pPr>
            <a:r>
              <a:rPr lang="en" sz="1600">
                <a:solidFill>
                  <a:srgbClr val="FFFFFF"/>
                </a:solidFill>
              </a:rPr>
              <a:t>3. Matching those expectations in a consistent, dependable way </a:t>
            </a:r>
          </a:p>
          <a:p>
            <a:pPr marL="0" lvl="0" indent="0">
              <a:spcBef>
                <a:spcPts val="0"/>
              </a:spcBef>
              <a:buNone/>
            </a:pPr>
            <a:endParaRPr sz="1600">
              <a:solidFill>
                <a:srgbClr val="FFFFFF"/>
              </a:solidFill>
            </a:endParaRPr>
          </a:p>
          <a:p>
            <a:pPr marL="0" lvl="0" indent="0">
              <a:spcBef>
                <a:spcPts val="0"/>
              </a:spcBef>
              <a:buNone/>
            </a:pPr>
            <a:endParaRPr sz="1600">
              <a:solidFill>
                <a:srgbClr val="FFFFFF"/>
              </a:solidFill>
            </a:endParaRPr>
          </a:p>
        </p:txBody>
      </p:sp>
      <p:pic>
        <p:nvPicPr>
          <p:cNvPr id="170" name="Shape 170"/>
          <p:cNvPicPr preferRelativeResize="0"/>
          <p:nvPr/>
        </p:nvPicPr>
        <p:blipFill>
          <a:blip r:embed="rId3">
            <a:alphaModFix/>
          </a:blip>
          <a:stretch>
            <a:fillRect/>
          </a:stretch>
        </p:blipFill>
        <p:spPr>
          <a:xfrm>
            <a:off x="3041787" y="3694450"/>
            <a:ext cx="3060425" cy="1335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1095600" y="123200"/>
            <a:ext cx="7736700" cy="801600"/>
          </a:xfrm>
          <a:prstGeom prst="rect">
            <a:avLst/>
          </a:prstGeom>
        </p:spPr>
        <p:txBody>
          <a:bodyPr wrap="square" lIns="91425" tIns="91425" rIns="91425" bIns="91425" anchor="t" anchorCtr="0">
            <a:noAutofit/>
          </a:bodyPr>
          <a:lstStyle/>
          <a:p>
            <a:pPr marL="457200" lvl="0" indent="-457200" algn="ctr" rtl="0">
              <a:spcBef>
                <a:spcPts val="0"/>
              </a:spcBef>
              <a:buNone/>
            </a:pPr>
            <a:r>
              <a:rPr lang="en" sz="2300">
                <a:solidFill>
                  <a:srgbClr val="FFFFFF"/>
                </a:solidFill>
                <a:latin typeface="Raleway"/>
                <a:ea typeface="Raleway"/>
                <a:cs typeface="Raleway"/>
                <a:sym typeface="Raleway"/>
              </a:rPr>
              <a:t>Cultural Metacognition &amp; Affect-Based Trust in Creative Collaboration</a:t>
            </a:r>
          </a:p>
        </p:txBody>
      </p:sp>
      <p:sp>
        <p:nvSpPr>
          <p:cNvPr id="176" name="Shape 176"/>
          <p:cNvSpPr txBox="1">
            <a:spLocks noGrp="1"/>
          </p:cNvSpPr>
          <p:nvPr>
            <p:ph type="body" idx="1"/>
          </p:nvPr>
        </p:nvSpPr>
        <p:spPr>
          <a:xfrm>
            <a:off x="867300" y="1047500"/>
            <a:ext cx="8193300" cy="4054200"/>
          </a:xfrm>
          <a:prstGeom prst="rect">
            <a:avLst/>
          </a:prstGeom>
        </p:spPr>
        <p:txBody>
          <a:bodyPr wrap="square" lIns="91425" tIns="91425" rIns="91425" bIns="91425" anchor="t" anchorCtr="0">
            <a:noAutofit/>
          </a:bodyPr>
          <a:lstStyle/>
          <a:p>
            <a:pPr marL="457200" lvl="0" indent="-317500" rtl="0">
              <a:spcBef>
                <a:spcPts val="0"/>
              </a:spcBef>
              <a:spcAft>
                <a:spcPts val="0"/>
              </a:spcAft>
              <a:buClr>
                <a:srgbClr val="FFFFFF"/>
              </a:buClr>
              <a:buSzPts val="1400"/>
              <a:buFont typeface="Raleway"/>
              <a:buChar char="●"/>
            </a:pPr>
            <a:r>
              <a:rPr lang="en" sz="1400" u="sng">
                <a:solidFill>
                  <a:srgbClr val="FFFFFF"/>
                </a:solidFill>
                <a:latin typeface="Raleway"/>
                <a:ea typeface="Raleway"/>
                <a:cs typeface="Raleway"/>
                <a:sym typeface="Raleway"/>
              </a:rPr>
              <a:t>Cultural Metacognition</a:t>
            </a:r>
            <a:r>
              <a:rPr lang="en" sz="1400">
                <a:solidFill>
                  <a:srgbClr val="FFFFFF"/>
                </a:solidFill>
                <a:latin typeface="Raleway"/>
                <a:ea typeface="Raleway"/>
                <a:cs typeface="Raleway"/>
                <a:sym typeface="Raleway"/>
              </a:rPr>
              <a:t> = an individual’s level of conscious cultural awareness &amp; executive processing during cross-cultural interactions</a:t>
            </a:r>
          </a:p>
          <a:p>
            <a:pPr marL="457200" lvl="0" indent="-317500" rtl="0">
              <a:spcBef>
                <a:spcPts val="0"/>
              </a:spcBef>
              <a:spcAft>
                <a:spcPts val="0"/>
              </a:spcAft>
              <a:buClr>
                <a:srgbClr val="FFFFFF"/>
              </a:buClr>
              <a:buSzPts val="1400"/>
              <a:buFont typeface="Raleway"/>
              <a:buChar char="●"/>
            </a:pPr>
            <a:r>
              <a:rPr lang="en" sz="1400">
                <a:solidFill>
                  <a:srgbClr val="FFFFFF"/>
                </a:solidFill>
                <a:latin typeface="Raleway"/>
                <a:ea typeface="Raleway"/>
                <a:cs typeface="Raleway"/>
                <a:sym typeface="Raleway"/>
              </a:rPr>
              <a:t>3 studies :</a:t>
            </a:r>
          </a:p>
          <a:p>
            <a:pPr marL="914400" lvl="1" indent="-317500" rtl="0">
              <a:spcBef>
                <a:spcPts val="0"/>
              </a:spcBef>
              <a:spcAft>
                <a:spcPts val="0"/>
              </a:spcAft>
              <a:buClr>
                <a:srgbClr val="FFFFFF"/>
              </a:buClr>
              <a:buSzPts val="1400"/>
              <a:buFont typeface="Raleway"/>
              <a:buChar char="○"/>
            </a:pPr>
            <a:r>
              <a:rPr lang="en" sz="1400">
                <a:solidFill>
                  <a:srgbClr val="FFFFFF"/>
                </a:solidFill>
                <a:latin typeface="Raleway"/>
                <a:ea typeface="Raleway"/>
                <a:cs typeface="Raleway"/>
                <a:sym typeface="Raleway"/>
              </a:rPr>
              <a:t>An assessment of managerial performance</a:t>
            </a:r>
          </a:p>
          <a:p>
            <a:pPr marL="914400" lvl="1" indent="-317500" rtl="0">
              <a:spcBef>
                <a:spcPts val="0"/>
              </a:spcBef>
              <a:spcAft>
                <a:spcPts val="0"/>
              </a:spcAft>
              <a:buClr>
                <a:srgbClr val="FFFFFF"/>
              </a:buClr>
              <a:buSzPts val="1400"/>
              <a:buFont typeface="Raleway"/>
              <a:buChar char="○"/>
            </a:pPr>
            <a:r>
              <a:rPr lang="en" sz="1400">
                <a:solidFill>
                  <a:srgbClr val="FFFFFF"/>
                </a:solidFill>
                <a:latin typeface="Raleway"/>
                <a:ea typeface="Raleway"/>
                <a:cs typeface="Raleway"/>
                <a:sym typeface="Raleway"/>
              </a:rPr>
              <a:t>A social network survey</a:t>
            </a:r>
          </a:p>
          <a:p>
            <a:pPr marL="914400" lvl="1" indent="-317500" rtl="0">
              <a:spcBef>
                <a:spcPts val="0"/>
              </a:spcBef>
              <a:spcAft>
                <a:spcPts val="0"/>
              </a:spcAft>
              <a:buClr>
                <a:srgbClr val="FFFFFF"/>
              </a:buClr>
              <a:buSzPts val="1400"/>
              <a:buFont typeface="Raleway"/>
              <a:buChar char="○"/>
            </a:pPr>
            <a:r>
              <a:rPr lang="en" sz="1400">
                <a:solidFill>
                  <a:srgbClr val="FFFFFF"/>
                </a:solidFill>
                <a:latin typeface="Raleway"/>
                <a:ea typeface="Raleway"/>
                <a:cs typeface="Raleway"/>
                <a:sym typeface="Raleway"/>
              </a:rPr>
              <a:t>A lab experiment involving a collaborative task</a:t>
            </a:r>
          </a:p>
          <a:p>
            <a:pPr marL="457200" lvl="0" indent="-317500" rtl="0">
              <a:spcBef>
                <a:spcPts val="0"/>
              </a:spcBef>
              <a:spcAft>
                <a:spcPts val="0"/>
              </a:spcAft>
              <a:buClr>
                <a:srgbClr val="FFFFFF"/>
              </a:buClr>
              <a:buSzPts val="1400"/>
              <a:buFont typeface="Raleway"/>
              <a:buChar char="●"/>
            </a:pPr>
            <a:r>
              <a:rPr lang="en" sz="1400">
                <a:solidFill>
                  <a:srgbClr val="FFFFFF"/>
                </a:solidFill>
                <a:latin typeface="Raleway"/>
                <a:ea typeface="Raleway"/>
                <a:cs typeface="Raleway"/>
                <a:sym typeface="Raleway"/>
              </a:rPr>
              <a:t>The studies yielded the following results:</a:t>
            </a:r>
          </a:p>
          <a:p>
            <a:pPr marL="914400" lvl="1" indent="-317500" rtl="0">
              <a:spcBef>
                <a:spcPts val="0"/>
              </a:spcBef>
              <a:spcAft>
                <a:spcPts val="0"/>
              </a:spcAft>
              <a:buClr>
                <a:srgbClr val="FFFFFF"/>
              </a:buClr>
              <a:buSzPts val="1400"/>
              <a:buFont typeface="Raleway"/>
              <a:buChar char="○"/>
            </a:pPr>
            <a:r>
              <a:rPr lang="en" sz="1400">
                <a:solidFill>
                  <a:srgbClr val="FFFFFF"/>
                </a:solidFill>
                <a:latin typeface="Raleway"/>
                <a:ea typeface="Raleway"/>
                <a:cs typeface="Raleway"/>
                <a:sym typeface="Raleway"/>
              </a:rPr>
              <a:t>Managers higher in metacognitive cultural intelligence were rated as more effective in intercultural collaboration</a:t>
            </a:r>
          </a:p>
          <a:p>
            <a:pPr marL="914400" lvl="1" indent="-317500" rtl="0">
              <a:spcBef>
                <a:spcPts val="0"/>
              </a:spcBef>
              <a:spcAft>
                <a:spcPts val="0"/>
              </a:spcAft>
              <a:buClr>
                <a:srgbClr val="FFFFFF"/>
              </a:buClr>
              <a:buSzPts val="1400"/>
              <a:buFont typeface="Raleway"/>
              <a:buChar char="○"/>
            </a:pPr>
            <a:r>
              <a:rPr lang="en" sz="1400">
                <a:solidFill>
                  <a:srgbClr val="FFFFFF"/>
                </a:solidFill>
                <a:latin typeface="Raleway"/>
                <a:ea typeface="Raleway"/>
                <a:cs typeface="Raleway"/>
                <a:sym typeface="Raleway"/>
              </a:rPr>
              <a:t>Managers lower in metacognitive cultural intelligence reported a lack of new sharing in their work environment</a:t>
            </a:r>
          </a:p>
          <a:p>
            <a:pPr marL="914400" lvl="1" indent="-317500" rtl="0">
              <a:spcBef>
                <a:spcPts val="0"/>
              </a:spcBef>
              <a:spcAft>
                <a:spcPts val="0"/>
              </a:spcAft>
              <a:buClr>
                <a:srgbClr val="FFFFFF"/>
              </a:buClr>
              <a:buSzPts val="1400"/>
              <a:buFont typeface="Raleway"/>
              <a:buChar char="○"/>
            </a:pPr>
            <a:r>
              <a:rPr lang="en" sz="1400">
                <a:solidFill>
                  <a:srgbClr val="FFFFFF"/>
                </a:solidFill>
                <a:latin typeface="Raleway"/>
                <a:ea typeface="Raleway"/>
                <a:cs typeface="Raleway"/>
                <a:sym typeface="Raleway"/>
              </a:rPr>
              <a:t>Managers with higher metacognitive cultural intelligence produced great idea sharing &amp; creative performance</a:t>
            </a:r>
          </a:p>
          <a:p>
            <a:pPr marL="914400" lvl="1" indent="-317500" rtl="0">
              <a:spcBef>
                <a:spcPts val="0"/>
              </a:spcBef>
              <a:buClr>
                <a:srgbClr val="FFFFFF"/>
              </a:buClr>
              <a:buSzPts val="1400"/>
              <a:buFont typeface="Raleway"/>
              <a:buChar char="○"/>
            </a:pPr>
            <a:r>
              <a:rPr lang="en" sz="1400">
                <a:solidFill>
                  <a:srgbClr val="FFFFFF"/>
                </a:solidFill>
                <a:latin typeface="Raleway"/>
                <a:ea typeface="Raleway"/>
                <a:cs typeface="Raleway"/>
                <a:sym typeface="Raleway"/>
              </a:rPr>
              <a:t>Individuals higher in cultural metacognitive are more likely to develop trust in their intercultural interactions &amp; relationships </a:t>
            </a:r>
          </a:p>
        </p:txBody>
      </p:sp>
      <p:pic>
        <p:nvPicPr>
          <p:cNvPr id="177" name="Shape 177"/>
          <p:cNvPicPr preferRelativeResize="0"/>
          <p:nvPr/>
        </p:nvPicPr>
        <p:blipFill>
          <a:blip r:embed="rId3">
            <a:alphaModFix/>
          </a:blip>
          <a:stretch>
            <a:fillRect/>
          </a:stretch>
        </p:blipFill>
        <p:spPr>
          <a:xfrm>
            <a:off x="6094400" y="1443650"/>
            <a:ext cx="2947775" cy="1236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1237675" y="534800"/>
            <a:ext cx="6868200" cy="572700"/>
          </a:xfrm>
          <a:prstGeom prst="rect">
            <a:avLst/>
          </a:prstGeom>
        </p:spPr>
        <p:txBody>
          <a:bodyPr wrap="square" lIns="91425" tIns="91425" rIns="91425" bIns="91425" anchor="t" anchorCtr="0">
            <a:noAutofit/>
          </a:bodyPr>
          <a:lstStyle/>
          <a:p>
            <a:pPr marL="0" lvl="0" indent="0" algn="ctr">
              <a:spcBef>
                <a:spcPts val="0"/>
              </a:spcBef>
              <a:buNone/>
            </a:pPr>
            <a:r>
              <a:rPr lang="en" sz="3000">
                <a:latin typeface="Raleway"/>
                <a:ea typeface="Raleway"/>
                <a:cs typeface="Raleway"/>
                <a:sym typeface="Raleway"/>
              </a:rPr>
              <a:t>A Few Important Points:</a:t>
            </a:r>
          </a:p>
        </p:txBody>
      </p:sp>
      <p:sp>
        <p:nvSpPr>
          <p:cNvPr id="183" name="Shape 183"/>
          <p:cNvSpPr txBox="1">
            <a:spLocks noGrp="1"/>
          </p:cNvSpPr>
          <p:nvPr>
            <p:ph type="body" idx="1"/>
          </p:nvPr>
        </p:nvSpPr>
        <p:spPr>
          <a:xfrm>
            <a:off x="311700" y="1286375"/>
            <a:ext cx="8520600" cy="3350700"/>
          </a:xfrm>
          <a:prstGeom prst="rect">
            <a:avLst/>
          </a:prstGeom>
        </p:spPr>
        <p:txBody>
          <a:bodyPr wrap="square" lIns="91425" tIns="91425" rIns="91425" bIns="91425" anchor="t" anchorCtr="0">
            <a:noAutofit/>
          </a:bodyPr>
          <a:lstStyle/>
          <a:p>
            <a:pPr marL="457200" lvl="0" indent="-342900" rtl="0">
              <a:spcBef>
                <a:spcPts val="0"/>
              </a:spcBef>
              <a:spcAft>
                <a:spcPts val="0"/>
              </a:spcAft>
              <a:buClr>
                <a:srgbClr val="FFFFFF"/>
              </a:buClr>
              <a:buSzPts val="1800"/>
              <a:buFont typeface="Raleway"/>
              <a:buChar char="❖"/>
            </a:pPr>
            <a:r>
              <a:rPr lang="en" sz="1800">
                <a:solidFill>
                  <a:srgbClr val="FFFFFF"/>
                </a:solidFill>
                <a:latin typeface="Raleway"/>
                <a:ea typeface="Raleway"/>
                <a:cs typeface="Raleway"/>
                <a:sym typeface="Raleway"/>
              </a:rPr>
              <a:t>Individuals should be more aware of their surroundings &amp; the people that they work with</a:t>
            </a:r>
          </a:p>
          <a:p>
            <a:pPr marL="457200" lvl="0" indent="-342900" rtl="0">
              <a:spcBef>
                <a:spcPts val="0"/>
              </a:spcBef>
              <a:spcAft>
                <a:spcPts val="0"/>
              </a:spcAft>
              <a:buClr>
                <a:srgbClr val="FFFFFF"/>
              </a:buClr>
              <a:buSzPts val="1800"/>
              <a:buFont typeface="Raleway"/>
              <a:buChar char="❖"/>
            </a:pPr>
            <a:r>
              <a:rPr lang="en" sz="1800">
                <a:solidFill>
                  <a:srgbClr val="FFFFFF"/>
                </a:solidFill>
                <a:latin typeface="Raleway"/>
                <a:ea typeface="Raleway"/>
                <a:cs typeface="Raleway"/>
                <a:sym typeface="Raleway"/>
              </a:rPr>
              <a:t>Individuals should be accustomed to the idea of diversity </a:t>
            </a:r>
          </a:p>
          <a:p>
            <a:pPr marL="457200" lvl="0" indent="-342900" rtl="0">
              <a:spcBef>
                <a:spcPts val="0"/>
              </a:spcBef>
              <a:spcAft>
                <a:spcPts val="0"/>
              </a:spcAft>
              <a:buClr>
                <a:srgbClr val="FFFFFF"/>
              </a:buClr>
              <a:buSzPts val="1800"/>
              <a:buFont typeface="Raleway"/>
              <a:buChar char="❖"/>
            </a:pPr>
            <a:r>
              <a:rPr lang="en" sz="1800">
                <a:solidFill>
                  <a:srgbClr val="FFFFFF"/>
                </a:solidFill>
                <a:latin typeface="Raleway"/>
                <a:ea typeface="Raleway"/>
                <a:cs typeface="Raleway"/>
                <a:sym typeface="Raleway"/>
              </a:rPr>
              <a:t>Individuals should try &amp; make people from different cultural backgrounds feel as comfortable as possible</a:t>
            </a:r>
          </a:p>
          <a:p>
            <a:pPr marL="914400" lvl="1" indent="-342900" rtl="0">
              <a:spcBef>
                <a:spcPts val="0"/>
              </a:spcBef>
              <a:spcAft>
                <a:spcPts val="0"/>
              </a:spcAft>
              <a:buClr>
                <a:srgbClr val="FFFFFF"/>
              </a:buClr>
              <a:buSzPts val="1800"/>
              <a:buFont typeface="Raleway"/>
              <a:buChar char="➢"/>
            </a:pPr>
            <a:r>
              <a:rPr lang="en" sz="1800">
                <a:solidFill>
                  <a:srgbClr val="FFFFFF"/>
                </a:solidFill>
                <a:latin typeface="Raleway"/>
                <a:ea typeface="Raleway"/>
                <a:cs typeface="Raleway"/>
                <a:sym typeface="Raleway"/>
              </a:rPr>
              <a:t>This will allow more friendly interactions &amp; trustworthiness to occur</a:t>
            </a:r>
          </a:p>
          <a:p>
            <a:pPr marL="914400" lvl="1" indent="-342900">
              <a:spcBef>
                <a:spcPts val="0"/>
              </a:spcBef>
              <a:buClr>
                <a:srgbClr val="FFFFFF"/>
              </a:buClr>
              <a:buSzPts val="1800"/>
              <a:buFont typeface="Raleway"/>
              <a:buChar char="➢"/>
            </a:pPr>
            <a:r>
              <a:rPr lang="en" sz="1800">
                <a:solidFill>
                  <a:srgbClr val="FFFFFF"/>
                </a:solidFill>
                <a:latin typeface="Raleway"/>
                <a:ea typeface="Raleway"/>
                <a:cs typeface="Raleway"/>
                <a:sym typeface="Raleway"/>
              </a:rPr>
              <a:t>They will feel comfortable to express their ideas &amp; perspective on various situations</a:t>
            </a:r>
          </a:p>
        </p:txBody>
      </p:sp>
      <p:pic>
        <p:nvPicPr>
          <p:cNvPr id="184" name="Shape 184"/>
          <p:cNvPicPr preferRelativeResize="0"/>
          <p:nvPr/>
        </p:nvPicPr>
        <p:blipFill>
          <a:blip r:embed="rId3">
            <a:alphaModFix/>
          </a:blip>
          <a:stretch>
            <a:fillRect/>
          </a:stretch>
        </p:blipFill>
        <p:spPr>
          <a:xfrm>
            <a:off x="6151651" y="3610011"/>
            <a:ext cx="2637123" cy="14421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311700" y="263075"/>
            <a:ext cx="8520600" cy="828600"/>
          </a:xfrm>
          <a:prstGeom prst="rect">
            <a:avLst/>
          </a:prstGeom>
        </p:spPr>
        <p:txBody>
          <a:bodyPr wrap="square" lIns="91425" tIns="91425" rIns="91425" bIns="91425" anchor="t" anchorCtr="0">
            <a:noAutofit/>
          </a:bodyPr>
          <a:lstStyle/>
          <a:p>
            <a:pPr marL="0" lvl="0" indent="0" algn="ctr">
              <a:spcBef>
                <a:spcPts val="0"/>
              </a:spcBef>
              <a:buNone/>
            </a:pPr>
            <a:r>
              <a:rPr lang="en" sz="2400"/>
              <a:t>Positionality and reflexive interaction: a critical internationalist cultural studies approach to </a:t>
            </a:r>
            <a:r>
              <a:rPr lang="en"/>
              <a:t>I</a:t>
            </a:r>
            <a:r>
              <a:rPr lang="en" sz="2400"/>
              <a:t>ntercultural </a:t>
            </a:r>
            <a:r>
              <a:rPr lang="en"/>
              <a:t>C</a:t>
            </a:r>
            <a:r>
              <a:rPr lang="en" sz="2400"/>
              <a:t>ollaboration</a:t>
            </a:r>
          </a:p>
        </p:txBody>
      </p:sp>
      <p:sp>
        <p:nvSpPr>
          <p:cNvPr id="190" name="Shape 190"/>
          <p:cNvSpPr txBox="1">
            <a:spLocks noGrp="1"/>
          </p:cNvSpPr>
          <p:nvPr>
            <p:ph type="body" idx="1"/>
          </p:nvPr>
        </p:nvSpPr>
        <p:spPr>
          <a:xfrm>
            <a:off x="456525" y="1567550"/>
            <a:ext cx="7879800" cy="2911200"/>
          </a:xfrm>
          <a:prstGeom prst="rect">
            <a:avLst/>
          </a:prstGeom>
        </p:spPr>
        <p:txBody>
          <a:bodyPr wrap="square" lIns="91425" tIns="91425" rIns="91425" bIns="91425" anchor="t" anchorCtr="0">
            <a:noAutofit/>
          </a:bodyPr>
          <a:lstStyle/>
          <a:p>
            <a:pPr marL="457200" lvl="0" indent="-330200" rtl="0">
              <a:spcBef>
                <a:spcPts val="0"/>
              </a:spcBef>
              <a:spcAft>
                <a:spcPts val="0"/>
              </a:spcAft>
              <a:buSzPts val="1600"/>
              <a:buChar char="●"/>
            </a:pPr>
            <a:r>
              <a:rPr lang="en" sz="1600"/>
              <a:t>Research was conducted with meda students exploring the place of formal curriculum in structuring interaction in collaborative group work, and in furnishing possibilities for mediative intervention as curriculum internationalisation.</a:t>
            </a:r>
          </a:p>
          <a:p>
            <a:pPr marL="457200" lvl="0" indent="-330200" rtl="0">
              <a:spcBef>
                <a:spcPts val="0"/>
              </a:spcBef>
              <a:spcAft>
                <a:spcPts val="0"/>
              </a:spcAft>
              <a:buSzPts val="1600"/>
              <a:buChar char="●"/>
            </a:pPr>
            <a:r>
              <a:rPr lang="en" sz="1600"/>
              <a:t>The study did observations, interviews, questionnaires and a Frierean intervention.</a:t>
            </a:r>
          </a:p>
          <a:p>
            <a:pPr marL="457200" lvl="0" indent="-330200">
              <a:spcBef>
                <a:spcPts val="0"/>
              </a:spcBef>
              <a:buSzPts val="1600"/>
              <a:buChar char="●"/>
            </a:pPr>
            <a:r>
              <a:rPr lang="en" sz="1600"/>
              <a:t>The study drew on critical internationalist cultural studies perspectives to help students from a contextualised and critically positioned understanding of intercultural competences as a means to attain reflexive control over interaction patterns for inclusivity.</a:t>
            </a:r>
          </a:p>
        </p:txBody>
      </p:sp>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911</Words>
  <Application>Microsoft Macintosh PowerPoint</Application>
  <PresentationFormat>On-screen Show (16:9)</PresentationFormat>
  <Paragraphs>80</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Raleway</vt:lpstr>
      <vt:lpstr>Montserrat</vt:lpstr>
      <vt:lpstr>Lato</vt:lpstr>
      <vt:lpstr>Focus</vt:lpstr>
      <vt:lpstr>Intercultural Collaboration in the Work Environment</vt:lpstr>
      <vt:lpstr>What is Intercultural Collaboration?</vt:lpstr>
      <vt:lpstr>Advantages of Intercultural Collaboration </vt:lpstr>
      <vt:lpstr>Disadvantages of Intercultural Collaboration  </vt:lpstr>
      <vt:lpstr>Example of a difficulty due to Intercultural Collaboration</vt:lpstr>
      <vt:lpstr>Ways to overcome difficulties</vt:lpstr>
      <vt:lpstr>Cultural Metacognition &amp; Affect-Based Trust in Creative Collaboration</vt:lpstr>
      <vt:lpstr>A Few Important Points:</vt:lpstr>
      <vt:lpstr>Positionality and reflexive interaction: a critical internationalist cultural studies approach to Intercultural Collaboration</vt:lpstr>
      <vt:lpstr>Findings</vt:lpstr>
      <vt:lpstr>Intercultural team experiencing a culture clash in the workspace</vt:lpstr>
      <vt:lpstr>Nesta Charity - Intercultural Collaboration</vt:lpstr>
      <vt:lpstr>Works Cited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Intercultural Collaboration in the Work Environment</dc:title>
  <cp:lastModifiedBy>Emily McNamara</cp:lastModifiedBy>
  <cp:revision>1</cp:revision>
  <dcterms:modified xsi:type="dcterms:W3CDTF">2017-12-05T23:42:55Z</dcterms:modified>
</cp:coreProperties>
</file>